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8" r:id="rId1"/>
  </p:sldMasterIdLst>
  <p:notesMasterIdLst>
    <p:notesMasterId r:id="rId28"/>
  </p:notesMasterIdLst>
  <p:handoutMasterIdLst>
    <p:handoutMasterId r:id="rId29"/>
  </p:handoutMasterIdLst>
  <p:sldIdLst>
    <p:sldId id="311" r:id="rId2"/>
    <p:sldId id="341" r:id="rId3"/>
    <p:sldId id="343" r:id="rId4"/>
    <p:sldId id="317" r:id="rId5"/>
    <p:sldId id="346" r:id="rId6"/>
    <p:sldId id="356" r:id="rId7"/>
    <p:sldId id="318" r:id="rId8"/>
    <p:sldId id="350" r:id="rId9"/>
    <p:sldId id="351" r:id="rId10"/>
    <p:sldId id="348" r:id="rId11"/>
    <p:sldId id="354" r:id="rId12"/>
    <p:sldId id="349" r:id="rId13"/>
    <p:sldId id="339" r:id="rId14"/>
    <p:sldId id="340" r:id="rId15"/>
    <p:sldId id="355" r:id="rId16"/>
    <p:sldId id="357" r:id="rId17"/>
    <p:sldId id="358" r:id="rId18"/>
    <p:sldId id="331" r:id="rId19"/>
    <p:sldId id="338" r:id="rId20"/>
    <p:sldId id="345" r:id="rId21"/>
    <p:sldId id="344" r:id="rId22"/>
    <p:sldId id="332" r:id="rId23"/>
    <p:sldId id="333" r:id="rId24"/>
    <p:sldId id="336" r:id="rId25"/>
    <p:sldId id="335" r:id="rId26"/>
    <p:sldId id="334" r:id="rId27"/>
  </p:sldIdLst>
  <p:sldSz cx="9144000" cy="6858000" type="screen4x3"/>
  <p:notesSz cx="6807200" cy="9939338"/>
  <p:defaultTextStyle>
    <a:defPPr>
      <a:defRPr lang="en-AU"/>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80" autoAdjust="0"/>
  </p:normalViewPr>
  <p:slideViewPr>
    <p:cSldViewPr>
      <p:cViewPr varScale="1">
        <p:scale>
          <a:sx n="94" d="100"/>
          <a:sy n="94" d="100"/>
        </p:scale>
        <p:origin x="-20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Work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AU"/>
  <c:style val="18"/>
  <c:chart>
    <c:title>
      <c:tx>
        <c:rich>
          <a:bodyPr/>
          <a:lstStyle/>
          <a:p>
            <a:pPr>
              <a:defRPr lang="en-AU" sz="2800"/>
            </a:pPr>
            <a:r>
              <a:rPr lang="en-US" sz="2800" dirty="0">
                <a:solidFill>
                  <a:schemeClr val="bg1"/>
                </a:solidFill>
              </a:rPr>
              <a:t>Sources of Income of NFPs</a:t>
            </a:r>
          </a:p>
        </c:rich>
      </c:tx>
      <c:layout>
        <c:manualLayout>
          <c:xMode val="edge"/>
          <c:yMode val="edge"/>
          <c:x val="0.17239850334089865"/>
          <c:y val="0"/>
        </c:manualLayout>
      </c:layout>
    </c:title>
    <c:plotArea>
      <c:layout>
        <c:manualLayout>
          <c:layoutTarget val="inner"/>
          <c:xMode val="edge"/>
          <c:yMode val="edge"/>
          <c:x val="0.14569186190196554"/>
          <c:y val="0.13378256074528305"/>
          <c:w val="0.52712666279710418"/>
          <c:h val="0.4523723312585865"/>
        </c:manualLayout>
      </c:layout>
      <c:areaChart>
        <c:grouping val="stacked"/>
        <c:ser>
          <c:idx val="4"/>
          <c:order val="0"/>
          <c:tx>
            <c:strRef>
              <c:f>Sheet1!$A$7</c:f>
              <c:strCache>
                <c:ptCount val="1"/>
                <c:pt idx="0">
                  <c:v>Sales of goods</c:v>
                </c:pt>
              </c:strCache>
            </c:strRef>
          </c:tx>
          <c:cat>
            <c:strRef>
              <c:f>Sheet1!$B$2:$J$2</c:f>
              <c:strCache>
                <c:ptCount val="9"/>
                <c:pt idx="0">
                  <c:v>Culture and recreation</c:v>
                </c:pt>
                <c:pt idx="1">
                  <c:v>Education and research</c:v>
                </c:pt>
                <c:pt idx="2">
                  <c:v>Hospitals</c:v>
                </c:pt>
                <c:pt idx="3">
                  <c:v>Health</c:v>
                </c:pt>
                <c:pt idx="4">
                  <c:v>Social services</c:v>
                </c:pt>
                <c:pt idx="5">
                  <c:v>Environment, development, housing, employment, law, philanthropic, international</c:v>
                </c:pt>
                <c:pt idx="6">
                  <c:v>Religion</c:v>
                </c:pt>
                <c:pt idx="7">
                  <c:v>Business and professional associations, unions</c:v>
                </c:pt>
                <c:pt idx="8">
                  <c:v>Other activities</c:v>
                </c:pt>
              </c:strCache>
            </c:strRef>
          </c:cat>
          <c:val>
            <c:numRef>
              <c:f>Sheet1!$B$7:$J$7</c:f>
              <c:numCache>
                <c:formatCode>General</c:formatCode>
                <c:ptCount val="9"/>
                <c:pt idx="0">
                  <c:v>643</c:v>
                </c:pt>
                <c:pt idx="1">
                  <c:v>275.8</c:v>
                </c:pt>
                <c:pt idx="2">
                  <c:v>84.8</c:v>
                </c:pt>
                <c:pt idx="3">
                  <c:v>63</c:v>
                </c:pt>
                <c:pt idx="4">
                  <c:v>1171.8</c:v>
                </c:pt>
                <c:pt idx="5">
                  <c:v>608</c:v>
                </c:pt>
                <c:pt idx="6">
                  <c:v>124.9</c:v>
                </c:pt>
                <c:pt idx="7">
                  <c:v>132.1</c:v>
                </c:pt>
                <c:pt idx="8">
                  <c:v>3651.8</c:v>
                </c:pt>
              </c:numCache>
            </c:numRef>
          </c:val>
        </c:ser>
        <c:ser>
          <c:idx val="5"/>
          <c:order val="1"/>
          <c:tx>
            <c:strRef>
              <c:f>Sheet1!$A$8</c:f>
              <c:strCache>
                <c:ptCount val="1"/>
                <c:pt idx="0">
                  <c:v>Income from services</c:v>
                </c:pt>
              </c:strCache>
            </c:strRef>
          </c:tx>
          <c:cat>
            <c:strRef>
              <c:f>Sheet1!$B$2:$J$2</c:f>
              <c:strCache>
                <c:ptCount val="9"/>
                <c:pt idx="0">
                  <c:v>Culture and recreation</c:v>
                </c:pt>
                <c:pt idx="1">
                  <c:v>Education and research</c:v>
                </c:pt>
                <c:pt idx="2">
                  <c:v>Hospitals</c:v>
                </c:pt>
                <c:pt idx="3">
                  <c:v>Health</c:v>
                </c:pt>
                <c:pt idx="4">
                  <c:v>Social services</c:v>
                </c:pt>
                <c:pt idx="5">
                  <c:v>Environment, development, housing, employment, law, philanthropic, international</c:v>
                </c:pt>
                <c:pt idx="6">
                  <c:v>Religion</c:v>
                </c:pt>
                <c:pt idx="7">
                  <c:v>Business and professional associations, unions</c:v>
                </c:pt>
                <c:pt idx="8">
                  <c:v>Other activities</c:v>
                </c:pt>
              </c:strCache>
            </c:strRef>
          </c:cat>
          <c:val>
            <c:numRef>
              <c:f>Sheet1!$B$8:$J$8</c:f>
              <c:numCache>
                <c:formatCode>General</c:formatCode>
                <c:ptCount val="9"/>
                <c:pt idx="0">
                  <c:v>6431</c:v>
                </c:pt>
                <c:pt idx="1">
                  <c:v>5415.8</c:v>
                </c:pt>
                <c:pt idx="2">
                  <c:v>3598.6</c:v>
                </c:pt>
                <c:pt idx="3">
                  <c:v>1207.4000000000001</c:v>
                </c:pt>
                <c:pt idx="4">
                  <c:v>2619.1</c:v>
                </c:pt>
                <c:pt idx="5">
                  <c:v>1439</c:v>
                </c:pt>
                <c:pt idx="6">
                  <c:v>391.7</c:v>
                </c:pt>
                <c:pt idx="7">
                  <c:v>714.8</c:v>
                </c:pt>
                <c:pt idx="8">
                  <c:v>911.7</c:v>
                </c:pt>
              </c:numCache>
            </c:numRef>
          </c:val>
        </c:ser>
        <c:ser>
          <c:idx val="1"/>
          <c:order val="2"/>
          <c:tx>
            <c:strRef>
              <c:f>Sheet1!$A$4</c:f>
              <c:strCache>
                <c:ptCount val="1"/>
                <c:pt idx="0">
                  <c:v>Income from related or affiliated organisations</c:v>
                </c:pt>
              </c:strCache>
            </c:strRef>
          </c:tx>
          <c:cat>
            <c:strRef>
              <c:f>Sheet1!$B$2:$J$2</c:f>
              <c:strCache>
                <c:ptCount val="9"/>
                <c:pt idx="0">
                  <c:v>Culture and recreation</c:v>
                </c:pt>
                <c:pt idx="1">
                  <c:v>Education and research</c:v>
                </c:pt>
                <c:pt idx="2">
                  <c:v>Hospitals</c:v>
                </c:pt>
                <c:pt idx="3">
                  <c:v>Health</c:v>
                </c:pt>
                <c:pt idx="4">
                  <c:v>Social services</c:v>
                </c:pt>
                <c:pt idx="5">
                  <c:v>Environment, development, housing, employment, law, philanthropic, international</c:v>
                </c:pt>
                <c:pt idx="6">
                  <c:v>Religion</c:v>
                </c:pt>
                <c:pt idx="7">
                  <c:v>Business and professional associations, unions</c:v>
                </c:pt>
                <c:pt idx="8">
                  <c:v>Other activities</c:v>
                </c:pt>
              </c:strCache>
            </c:strRef>
          </c:cat>
          <c:val>
            <c:numRef>
              <c:f>Sheet1!$B$4:$J$4</c:f>
              <c:numCache>
                <c:formatCode>General</c:formatCode>
                <c:ptCount val="9"/>
                <c:pt idx="0">
                  <c:v>1478.3</c:v>
                </c:pt>
                <c:pt idx="1">
                  <c:v>625.6</c:v>
                </c:pt>
                <c:pt idx="2">
                  <c:v>13.6</c:v>
                </c:pt>
                <c:pt idx="3">
                  <c:v>122.3</c:v>
                </c:pt>
                <c:pt idx="4">
                  <c:v>208</c:v>
                </c:pt>
                <c:pt idx="5">
                  <c:v>414.1</c:v>
                </c:pt>
                <c:pt idx="6">
                  <c:v>465.4</c:v>
                </c:pt>
                <c:pt idx="7">
                  <c:v>242.7</c:v>
                </c:pt>
                <c:pt idx="8">
                  <c:v>20.8</c:v>
                </c:pt>
              </c:numCache>
            </c:numRef>
          </c:val>
        </c:ser>
        <c:ser>
          <c:idx val="7"/>
          <c:order val="3"/>
          <c:tx>
            <c:strRef>
              <c:f>Sheet1!$A$10</c:f>
              <c:strCache>
                <c:ptCount val="1"/>
                <c:pt idx="0">
                  <c:v>Investment income</c:v>
                </c:pt>
              </c:strCache>
            </c:strRef>
          </c:tx>
          <c:cat>
            <c:strRef>
              <c:f>Sheet1!$B$2:$J$2</c:f>
              <c:strCache>
                <c:ptCount val="9"/>
                <c:pt idx="0">
                  <c:v>Culture and recreation</c:v>
                </c:pt>
                <c:pt idx="1">
                  <c:v>Education and research</c:v>
                </c:pt>
                <c:pt idx="2">
                  <c:v>Hospitals</c:v>
                </c:pt>
                <c:pt idx="3">
                  <c:v>Health</c:v>
                </c:pt>
                <c:pt idx="4">
                  <c:v>Social services</c:v>
                </c:pt>
                <c:pt idx="5">
                  <c:v>Environment, development, housing, employment, law, philanthropic, international</c:v>
                </c:pt>
                <c:pt idx="6">
                  <c:v>Religion</c:v>
                </c:pt>
                <c:pt idx="7">
                  <c:v>Business and professional associations, unions</c:v>
                </c:pt>
                <c:pt idx="8">
                  <c:v>Other activities</c:v>
                </c:pt>
              </c:strCache>
            </c:strRef>
          </c:cat>
          <c:val>
            <c:numRef>
              <c:f>Sheet1!$B$10:$J$10</c:f>
              <c:numCache>
                <c:formatCode>General</c:formatCode>
                <c:ptCount val="9"/>
                <c:pt idx="0">
                  <c:v>258.10000000000002</c:v>
                </c:pt>
                <c:pt idx="1">
                  <c:v>400.4</c:v>
                </c:pt>
                <c:pt idx="2">
                  <c:v>35.300000000000004</c:v>
                </c:pt>
                <c:pt idx="3">
                  <c:v>244.5</c:v>
                </c:pt>
                <c:pt idx="4">
                  <c:v>255.2</c:v>
                </c:pt>
                <c:pt idx="5">
                  <c:v>481.9</c:v>
                </c:pt>
                <c:pt idx="6">
                  <c:v>349.4</c:v>
                </c:pt>
                <c:pt idx="7">
                  <c:v>269.7</c:v>
                </c:pt>
                <c:pt idx="8">
                  <c:v>319.60000000000002</c:v>
                </c:pt>
              </c:numCache>
            </c:numRef>
          </c:val>
        </c:ser>
        <c:ser>
          <c:idx val="6"/>
          <c:order val="4"/>
          <c:tx>
            <c:strRef>
              <c:f>Sheet1!$A$9</c:f>
              <c:strCache>
                <c:ptCount val="1"/>
                <c:pt idx="0">
                  <c:v>Rent, leasing and hiring</c:v>
                </c:pt>
              </c:strCache>
            </c:strRef>
          </c:tx>
          <c:cat>
            <c:strRef>
              <c:f>Sheet1!$B$2:$J$2</c:f>
              <c:strCache>
                <c:ptCount val="9"/>
                <c:pt idx="0">
                  <c:v>Culture and recreation</c:v>
                </c:pt>
                <c:pt idx="1">
                  <c:v>Education and research</c:v>
                </c:pt>
                <c:pt idx="2">
                  <c:v>Hospitals</c:v>
                </c:pt>
                <c:pt idx="3">
                  <c:v>Health</c:v>
                </c:pt>
                <c:pt idx="4">
                  <c:v>Social services</c:v>
                </c:pt>
                <c:pt idx="5">
                  <c:v>Environment, development, housing, employment, law, philanthropic, international</c:v>
                </c:pt>
                <c:pt idx="6">
                  <c:v>Religion</c:v>
                </c:pt>
                <c:pt idx="7">
                  <c:v>Business and professional associations, unions</c:v>
                </c:pt>
                <c:pt idx="8">
                  <c:v>Other activities</c:v>
                </c:pt>
              </c:strCache>
            </c:strRef>
          </c:cat>
          <c:val>
            <c:numRef>
              <c:f>Sheet1!$B$9:$J$9</c:f>
              <c:numCache>
                <c:formatCode>General</c:formatCode>
                <c:ptCount val="9"/>
                <c:pt idx="0">
                  <c:v>508.8</c:v>
                </c:pt>
                <c:pt idx="1">
                  <c:v>152.6</c:v>
                </c:pt>
                <c:pt idx="2">
                  <c:v>58.9</c:v>
                </c:pt>
                <c:pt idx="3">
                  <c:v>15.7</c:v>
                </c:pt>
                <c:pt idx="4">
                  <c:v>128.1</c:v>
                </c:pt>
                <c:pt idx="5">
                  <c:v>357.4</c:v>
                </c:pt>
                <c:pt idx="6">
                  <c:v>191.6</c:v>
                </c:pt>
                <c:pt idx="7">
                  <c:v>102.1</c:v>
                </c:pt>
                <c:pt idx="8">
                  <c:v>14.9</c:v>
                </c:pt>
              </c:numCache>
            </c:numRef>
          </c:val>
        </c:ser>
        <c:ser>
          <c:idx val="2"/>
          <c:order val="5"/>
          <c:tx>
            <c:strRef>
              <c:f>Sheet1!$A$5</c:f>
              <c:strCache>
                <c:ptCount val="1"/>
                <c:pt idx="0">
                  <c:v>Donations, sponsorships and fundraising</c:v>
                </c:pt>
              </c:strCache>
            </c:strRef>
          </c:tx>
          <c:cat>
            <c:strRef>
              <c:f>Sheet1!$B$2:$J$2</c:f>
              <c:strCache>
                <c:ptCount val="9"/>
                <c:pt idx="0">
                  <c:v>Culture and recreation</c:v>
                </c:pt>
                <c:pt idx="1">
                  <c:v>Education and research</c:v>
                </c:pt>
                <c:pt idx="2">
                  <c:v>Hospitals</c:v>
                </c:pt>
                <c:pt idx="3">
                  <c:v>Health</c:v>
                </c:pt>
                <c:pt idx="4">
                  <c:v>Social services</c:v>
                </c:pt>
                <c:pt idx="5">
                  <c:v>Environment, development, housing, employment, law, philanthropic, international</c:v>
                </c:pt>
                <c:pt idx="6">
                  <c:v>Religion</c:v>
                </c:pt>
                <c:pt idx="7">
                  <c:v>Business and professional associations, unions</c:v>
                </c:pt>
                <c:pt idx="8">
                  <c:v>Other activities</c:v>
                </c:pt>
              </c:strCache>
            </c:strRef>
          </c:cat>
          <c:val>
            <c:numRef>
              <c:f>Sheet1!$B$5:$J$5</c:f>
              <c:numCache>
                <c:formatCode>General</c:formatCode>
                <c:ptCount val="9"/>
                <c:pt idx="0">
                  <c:v>1226.0999999999999</c:v>
                </c:pt>
                <c:pt idx="1">
                  <c:v>553.6</c:v>
                </c:pt>
                <c:pt idx="2">
                  <c:v>40.5</c:v>
                </c:pt>
                <c:pt idx="3">
                  <c:v>176.6</c:v>
                </c:pt>
                <c:pt idx="4">
                  <c:v>514</c:v>
                </c:pt>
                <c:pt idx="5">
                  <c:v>3192.9</c:v>
                </c:pt>
                <c:pt idx="6">
                  <c:v>1382.8</c:v>
                </c:pt>
                <c:pt idx="7">
                  <c:v>57.4</c:v>
                </c:pt>
                <c:pt idx="8">
                  <c:v>102.6</c:v>
                </c:pt>
              </c:numCache>
            </c:numRef>
          </c:val>
        </c:ser>
        <c:ser>
          <c:idx val="3"/>
          <c:order val="6"/>
          <c:tx>
            <c:strRef>
              <c:f>Sheet1!$A$6</c:f>
              <c:strCache>
                <c:ptCount val="1"/>
                <c:pt idx="0">
                  <c:v>Membership fees</c:v>
                </c:pt>
              </c:strCache>
            </c:strRef>
          </c:tx>
          <c:cat>
            <c:strRef>
              <c:f>Sheet1!$B$2:$J$2</c:f>
              <c:strCache>
                <c:ptCount val="9"/>
                <c:pt idx="0">
                  <c:v>Culture and recreation</c:v>
                </c:pt>
                <c:pt idx="1">
                  <c:v>Education and research</c:v>
                </c:pt>
                <c:pt idx="2">
                  <c:v>Hospitals</c:v>
                </c:pt>
                <c:pt idx="3">
                  <c:v>Health</c:v>
                </c:pt>
                <c:pt idx="4">
                  <c:v>Social services</c:v>
                </c:pt>
                <c:pt idx="5">
                  <c:v>Environment, development, housing, employment, law, philanthropic, international</c:v>
                </c:pt>
                <c:pt idx="6">
                  <c:v>Religion</c:v>
                </c:pt>
                <c:pt idx="7">
                  <c:v>Business and professional associations, unions</c:v>
                </c:pt>
                <c:pt idx="8">
                  <c:v>Other activities</c:v>
                </c:pt>
              </c:strCache>
            </c:strRef>
          </c:cat>
          <c:val>
            <c:numRef>
              <c:f>Sheet1!$B$6:$J$6</c:f>
              <c:numCache>
                <c:formatCode>General</c:formatCode>
                <c:ptCount val="9"/>
                <c:pt idx="0">
                  <c:v>1058</c:v>
                </c:pt>
                <c:pt idx="1">
                  <c:v>234.5</c:v>
                </c:pt>
                <c:pt idx="2">
                  <c:v>0.30000000000000027</c:v>
                </c:pt>
                <c:pt idx="3">
                  <c:v>18.3</c:v>
                </c:pt>
                <c:pt idx="4">
                  <c:v>9.9</c:v>
                </c:pt>
                <c:pt idx="5">
                  <c:v>157.6</c:v>
                </c:pt>
                <c:pt idx="6">
                  <c:v>71.400000000000006</c:v>
                </c:pt>
                <c:pt idx="7">
                  <c:v>1978.5</c:v>
                </c:pt>
                <c:pt idx="8">
                  <c:v>136.6</c:v>
                </c:pt>
              </c:numCache>
            </c:numRef>
          </c:val>
        </c:ser>
        <c:ser>
          <c:idx val="8"/>
          <c:order val="7"/>
          <c:tx>
            <c:strRef>
              <c:f>Sheet1!$A$11</c:f>
              <c:strCache>
                <c:ptCount val="1"/>
                <c:pt idx="0">
                  <c:v>Other</c:v>
                </c:pt>
              </c:strCache>
            </c:strRef>
          </c:tx>
          <c:cat>
            <c:strRef>
              <c:f>Sheet1!$B$2:$J$2</c:f>
              <c:strCache>
                <c:ptCount val="9"/>
                <c:pt idx="0">
                  <c:v>Culture and recreation</c:v>
                </c:pt>
                <c:pt idx="1">
                  <c:v>Education and research</c:v>
                </c:pt>
                <c:pt idx="2">
                  <c:v>Hospitals</c:v>
                </c:pt>
                <c:pt idx="3">
                  <c:v>Health</c:v>
                </c:pt>
                <c:pt idx="4">
                  <c:v>Social services</c:v>
                </c:pt>
                <c:pt idx="5">
                  <c:v>Environment, development, housing, employment, law, philanthropic, international</c:v>
                </c:pt>
                <c:pt idx="6">
                  <c:v>Religion</c:v>
                </c:pt>
                <c:pt idx="7">
                  <c:v>Business and professional associations, unions</c:v>
                </c:pt>
                <c:pt idx="8">
                  <c:v>Other activities</c:v>
                </c:pt>
              </c:strCache>
            </c:strRef>
          </c:cat>
          <c:val>
            <c:numRef>
              <c:f>Sheet1!$B$11:$J$11</c:f>
              <c:numCache>
                <c:formatCode>General</c:formatCode>
                <c:ptCount val="9"/>
                <c:pt idx="0">
                  <c:v>721.4</c:v>
                </c:pt>
                <c:pt idx="1">
                  <c:v>153</c:v>
                </c:pt>
                <c:pt idx="2">
                  <c:v>66.5</c:v>
                </c:pt>
                <c:pt idx="3">
                  <c:v>58.7</c:v>
                </c:pt>
                <c:pt idx="4">
                  <c:v>417</c:v>
                </c:pt>
                <c:pt idx="5">
                  <c:v>162.4</c:v>
                </c:pt>
                <c:pt idx="6">
                  <c:v>405.5</c:v>
                </c:pt>
                <c:pt idx="7">
                  <c:v>95.9</c:v>
                </c:pt>
                <c:pt idx="8">
                  <c:v>287</c:v>
                </c:pt>
              </c:numCache>
            </c:numRef>
          </c:val>
        </c:ser>
        <c:ser>
          <c:idx val="0"/>
          <c:order val="8"/>
          <c:tx>
            <c:strRef>
              <c:f>Sheet1!$A$3</c:f>
              <c:strCache>
                <c:ptCount val="1"/>
                <c:pt idx="0">
                  <c:v>Government funding</c:v>
                </c:pt>
              </c:strCache>
            </c:strRef>
          </c:tx>
          <c:cat>
            <c:strRef>
              <c:f>Sheet1!$B$2:$J$2</c:f>
              <c:strCache>
                <c:ptCount val="9"/>
                <c:pt idx="0">
                  <c:v>Culture and recreation</c:v>
                </c:pt>
                <c:pt idx="1">
                  <c:v>Education and research</c:v>
                </c:pt>
                <c:pt idx="2">
                  <c:v>Hospitals</c:v>
                </c:pt>
                <c:pt idx="3">
                  <c:v>Health</c:v>
                </c:pt>
                <c:pt idx="4">
                  <c:v>Social services</c:v>
                </c:pt>
                <c:pt idx="5">
                  <c:v>Environment, development, housing, employment, law, philanthropic, international</c:v>
                </c:pt>
                <c:pt idx="6">
                  <c:v>Religion</c:v>
                </c:pt>
                <c:pt idx="7">
                  <c:v>Business and professional associations, unions</c:v>
                </c:pt>
                <c:pt idx="8">
                  <c:v>Other activities</c:v>
                </c:pt>
              </c:strCache>
            </c:strRef>
          </c:cat>
          <c:val>
            <c:numRef>
              <c:f>Sheet1!$B$3:$J$3</c:f>
              <c:numCache>
                <c:formatCode>General</c:formatCode>
                <c:ptCount val="9"/>
                <c:pt idx="0">
                  <c:v>873.2</c:v>
                </c:pt>
                <c:pt idx="1">
                  <c:v>8161.9</c:v>
                </c:pt>
                <c:pt idx="2">
                  <c:v>1450.2</c:v>
                </c:pt>
                <c:pt idx="3">
                  <c:v>3670.9</c:v>
                </c:pt>
                <c:pt idx="4">
                  <c:v>6412.8</c:v>
                </c:pt>
                <c:pt idx="5">
                  <c:v>3716.7</c:v>
                </c:pt>
                <c:pt idx="6">
                  <c:v>258.7</c:v>
                </c:pt>
                <c:pt idx="7">
                  <c:v>245.6</c:v>
                </c:pt>
                <c:pt idx="8">
                  <c:v>665.2</c:v>
                </c:pt>
              </c:numCache>
            </c:numRef>
          </c:val>
        </c:ser>
        <c:axId val="62397440"/>
        <c:axId val="62403328"/>
      </c:areaChart>
      <c:catAx>
        <c:axId val="62397440"/>
        <c:scaling>
          <c:orientation val="minMax"/>
        </c:scaling>
        <c:axPos val="b"/>
        <c:majorGridlines/>
        <c:tickLblPos val="nextTo"/>
        <c:txPr>
          <a:bodyPr/>
          <a:lstStyle/>
          <a:p>
            <a:pPr>
              <a:defRPr lang="en-AU"/>
            </a:pPr>
            <a:endParaRPr lang="en-US"/>
          </a:p>
        </c:txPr>
        <c:crossAx val="62403328"/>
        <c:crosses val="autoZero"/>
        <c:auto val="1"/>
        <c:lblAlgn val="ctr"/>
        <c:lblOffset val="100"/>
      </c:catAx>
      <c:valAx>
        <c:axId val="62403328"/>
        <c:scaling>
          <c:orientation val="minMax"/>
        </c:scaling>
        <c:axPos val="l"/>
        <c:majorGridlines/>
        <c:title>
          <c:tx>
            <c:rich>
              <a:bodyPr/>
              <a:lstStyle/>
              <a:p>
                <a:pPr>
                  <a:defRPr lang="en-AU"/>
                </a:pPr>
                <a:r>
                  <a:rPr lang="en-US"/>
                  <a:t>$m</a:t>
                </a:r>
              </a:p>
            </c:rich>
          </c:tx>
          <c:layout/>
        </c:title>
        <c:numFmt formatCode="General" sourceLinked="1"/>
        <c:tickLblPos val="nextTo"/>
        <c:txPr>
          <a:bodyPr/>
          <a:lstStyle/>
          <a:p>
            <a:pPr>
              <a:defRPr lang="en-AU"/>
            </a:pPr>
            <a:endParaRPr lang="en-US"/>
          </a:p>
        </c:txPr>
        <c:crossAx val="62397440"/>
        <c:crosses val="autoZero"/>
        <c:crossBetween val="midCat"/>
      </c:valAx>
    </c:plotArea>
    <c:legend>
      <c:legendPos val="r"/>
      <c:layout>
        <c:manualLayout>
          <c:xMode val="edge"/>
          <c:yMode val="edge"/>
          <c:x val="0.68472312600187302"/>
          <c:y val="0.13487602684669023"/>
          <c:w val="0.28504213817512336"/>
          <c:h val="0.52524458066750768"/>
        </c:manualLayout>
      </c:layout>
      <c:txPr>
        <a:bodyPr/>
        <a:lstStyle/>
        <a:p>
          <a:pPr>
            <a:defRPr lang="en-AU"/>
          </a:pPr>
          <a:endParaRPr lang="en-US"/>
        </a:p>
      </c:txPr>
    </c:legend>
    <c:plotVisOnly val="1"/>
  </c:chart>
  <c:spPr>
    <a:ln>
      <a:noFill/>
    </a:ln>
  </c:spPr>
  <c:externalData r:id="rId1"/>
  <c:userShapes r:id="rId2"/>
</c:chartSpace>
</file>

<file path=ppt/drawings/drawing1.xml><?xml version="1.0" encoding="utf-8"?>
<c:userShapes xmlns:c="http://schemas.openxmlformats.org/drawingml/2006/chart">
  <cdr:relSizeAnchor xmlns:cdr="http://schemas.openxmlformats.org/drawingml/2006/chartDrawing">
    <cdr:from>
      <cdr:x>0.73333</cdr:x>
      <cdr:y>0.78094</cdr:y>
    </cdr:from>
    <cdr:to>
      <cdr:x>1</cdr:x>
      <cdr:y>0.92212</cdr:y>
    </cdr:to>
    <cdr:sp macro="" textlink="">
      <cdr:nvSpPr>
        <cdr:cNvPr id="3" name="TextBox 2"/>
        <cdr:cNvSpPr txBox="1"/>
      </cdr:nvSpPr>
      <cdr:spPr>
        <a:xfrm xmlns:a="http://schemas.openxmlformats.org/drawingml/2006/main">
          <a:off x="5832648" y="4779912"/>
          <a:ext cx="2016224" cy="86409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AU"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62"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AU"/>
          </a:p>
        </p:txBody>
      </p:sp>
      <p:sp>
        <p:nvSpPr>
          <p:cNvPr id="194563" name="Rectangle 3"/>
          <p:cNvSpPr>
            <a:spLocks noGrp="1" noChangeArrowheads="1"/>
          </p:cNvSpPr>
          <p:nvPr>
            <p:ph type="dt" sz="quarter"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AU"/>
          </a:p>
        </p:txBody>
      </p:sp>
      <p:sp>
        <p:nvSpPr>
          <p:cNvPr id="194564"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AU"/>
          </a:p>
        </p:txBody>
      </p:sp>
      <p:sp>
        <p:nvSpPr>
          <p:cNvPr id="194565" name="Rectangle 5"/>
          <p:cNvSpPr>
            <a:spLocks noGrp="1" noChangeArrowheads="1"/>
          </p:cNvSpPr>
          <p:nvPr>
            <p:ph type="sldNum" sz="quarter" idx="3"/>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4283D048-6D6B-4C2F-89B7-85970CAD3EFD}" type="slidenum">
              <a:rPr lang="en-AU"/>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AU"/>
          </a:p>
        </p:txBody>
      </p:sp>
      <p:sp>
        <p:nvSpPr>
          <p:cNvPr id="105475"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AU"/>
          </a:p>
        </p:txBody>
      </p:sp>
      <p:sp>
        <p:nvSpPr>
          <p:cNvPr id="105476"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a:effectLst/>
        </p:spPr>
      </p:sp>
      <p:sp>
        <p:nvSpPr>
          <p:cNvPr id="105477" name="Rectangle 5"/>
          <p:cNvSpPr>
            <a:spLocks noGrp="1" noChangeArrowheads="1"/>
          </p:cNvSpPr>
          <p:nvPr>
            <p:ph type="body" sz="quarter" idx="3"/>
          </p:nvPr>
        </p:nvSpPr>
        <p:spPr bwMode="auto">
          <a:xfrm>
            <a:off x="681038" y="4721225"/>
            <a:ext cx="5445125"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5478"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AU"/>
          </a:p>
        </p:txBody>
      </p:sp>
      <p:sp>
        <p:nvSpPr>
          <p:cNvPr id="105479" name="Rectangle 7"/>
          <p:cNvSpPr>
            <a:spLocks noGrp="1" noChangeArrowheads="1"/>
          </p:cNvSpPr>
          <p:nvPr>
            <p:ph type="sldNum" sz="quarter" idx="5"/>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CEC8F08F-67EF-4F1B-A8F9-8916A13FD5D5}" type="slidenum">
              <a:rPr lang="en-AU"/>
              <a:pPr/>
              <a:t>‹#›</a:t>
            </a:fld>
            <a:endParaRPr lang="en-A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5DFEC1-AD4E-49DE-9E46-678D9EC77FD7}" type="slidenum">
              <a:rPr lang="en-AU"/>
              <a:pPr/>
              <a:t>1</a:t>
            </a:fld>
            <a:endParaRPr lang="en-AU"/>
          </a:p>
        </p:txBody>
      </p:sp>
      <p:sp>
        <p:nvSpPr>
          <p:cNvPr id="219138" name="Rectangle 2"/>
          <p:cNvSpPr>
            <a:spLocks noGrp="1" noRot="1" noChangeAspect="1" noChangeArrowheads="1" noTextEdit="1"/>
          </p:cNvSpPr>
          <p:nvPr>
            <p:ph type="sldImg"/>
          </p:nvPr>
        </p:nvSpPr>
        <p:spPr>
          <a:ln/>
        </p:spPr>
      </p:sp>
      <p:sp>
        <p:nvSpPr>
          <p:cNvPr id="219139" name="Rectangle 3"/>
          <p:cNvSpPr>
            <a:spLocks noGrp="1" noChangeArrowheads="1"/>
          </p:cNvSpPr>
          <p:nvPr>
            <p:ph type="body" idx="1"/>
          </p:nvPr>
        </p:nvSpPr>
        <p:spPr>
          <a:xfrm>
            <a:off x="908050" y="4721225"/>
            <a:ext cx="4991100" cy="4471988"/>
          </a:xfrm>
        </p:spPr>
        <p:txBody>
          <a:bodyPr/>
          <a:lstStyle/>
          <a:p>
            <a:endParaRPr lang="en-AU"/>
          </a:p>
          <a:p>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AU" sz="1200" i="1" kern="1200" dirty="0" smtClean="0">
                <a:solidFill>
                  <a:schemeClr val="tx1"/>
                </a:solidFill>
                <a:latin typeface="Arial" charset="0"/>
                <a:ea typeface="+mn-ea"/>
                <a:cs typeface="Arial" charset="0"/>
              </a:rPr>
              <a:t>Chart 1.1: Sources of NFP Income. Source: ABS Not-for-Profit Organisations, Australia, 2006-2007.</a:t>
            </a:r>
            <a:endParaRPr lang="en-AU" sz="1200" kern="1200" dirty="0" smtClean="0">
              <a:solidFill>
                <a:schemeClr val="tx1"/>
              </a:solidFill>
              <a:latin typeface="Arial" charset="0"/>
              <a:ea typeface="+mn-ea"/>
              <a:cs typeface="Arial" charset="0"/>
            </a:endParaRPr>
          </a:p>
          <a:p>
            <a:endParaRPr lang="en-AU" dirty="0"/>
          </a:p>
        </p:txBody>
      </p:sp>
      <p:sp>
        <p:nvSpPr>
          <p:cNvPr id="4" name="Slide Number Placeholder 3"/>
          <p:cNvSpPr>
            <a:spLocks noGrp="1"/>
          </p:cNvSpPr>
          <p:nvPr>
            <p:ph type="sldNum" sz="quarter" idx="10"/>
          </p:nvPr>
        </p:nvSpPr>
        <p:spPr/>
        <p:txBody>
          <a:bodyPr/>
          <a:lstStyle/>
          <a:p>
            <a:fld id="{CEC8F08F-67EF-4F1B-A8F9-8916A13FD5D5}" type="slidenum">
              <a:rPr lang="en-AU" smtClean="0"/>
              <a:pPr/>
              <a:t>2</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AU" sz="1200" kern="1200" dirty="0" smtClean="0">
                <a:solidFill>
                  <a:schemeClr val="tx1"/>
                </a:solidFill>
                <a:latin typeface="Arial" charset="0"/>
                <a:ea typeface="+mn-ea"/>
                <a:cs typeface="Arial" charset="0"/>
              </a:rPr>
              <a:t>It surveyed 539 organisations conducting a ‘social enterprise’ under its definition, 86.6% of which were traditional NFP organisations. Earlier reports had estimated that 25-29% of NFPs operated a commercial venture or social enterprise.</a:t>
            </a:r>
          </a:p>
          <a:p>
            <a:pPr marL="0" marR="0" indent="0" algn="l" defTabSz="914400" rtl="0" eaLnBrk="1" fontAlgn="base" latinLnBrk="0" hangingPunct="1">
              <a:lnSpc>
                <a:spcPct val="100000"/>
              </a:lnSpc>
              <a:spcBef>
                <a:spcPct val="30000"/>
              </a:spcBef>
              <a:spcAft>
                <a:spcPct val="0"/>
              </a:spcAft>
              <a:buClrTx/>
              <a:buSzTx/>
              <a:buFontTx/>
              <a:buNone/>
              <a:tabLst/>
              <a:defRPr/>
            </a:pPr>
            <a:r>
              <a:rPr lang="en-AU" sz="1200" kern="1200" dirty="0" smtClean="0">
                <a:solidFill>
                  <a:schemeClr val="tx1"/>
                </a:solidFill>
                <a:latin typeface="Arial" charset="0"/>
                <a:ea typeface="+mn-ea"/>
                <a:cs typeface="Arial" charset="0"/>
              </a:rPr>
              <a:t>The surveyed organisations were concentrated in the fields of education, training, arts and recreation. </a:t>
            </a:r>
          </a:p>
          <a:p>
            <a:pPr marL="0" marR="0" indent="0" algn="l" defTabSz="914400" rtl="0" eaLnBrk="1" fontAlgn="base" latinLnBrk="0" hangingPunct="1">
              <a:lnSpc>
                <a:spcPct val="100000"/>
              </a:lnSpc>
              <a:spcBef>
                <a:spcPct val="30000"/>
              </a:spcBef>
              <a:spcAft>
                <a:spcPct val="0"/>
              </a:spcAft>
              <a:buClrTx/>
              <a:buSzTx/>
              <a:buFontTx/>
              <a:buNone/>
              <a:tabLst/>
              <a:defRPr/>
            </a:pPr>
            <a:r>
              <a:rPr lang="en-AU" sz="1200" kern="1200" dirty="0" smtClean="0">
                <a:solidFill>
                  <a:schemeClr val="tx1"/>
                </a:solidFill>
                <a:latin typeface="Arial" charset="0"/>
                <a:ea typeface="+mn-ea"/>
                <a:cs typeface="Arial" charset="0"/>
              </a:rPr>
              <a:t>The most comprehensive picture so far of the extent of trading activity by NFPs</a:t>
            </a:r>
            <a:r>
              <a:rPr lang="en-AU" sz="1200" dirty="0" smtClean="0"/>
              <a:t> and use of business income</a:t>
            </a:r>
            <a:endParaRPr lang="en-AU" sz="1200" kern="1200" dirty="0" smtClean="0">
              <a:solidFill>
                <a:schemeClr val="tx1"/>
              </a:solidFill>
              <a:latin typeface="Arial" charset="0"/>
              <a:ea typeface="+mn-ea"/>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AU" sz="1200" kern="1200" dirty="0" smtClean="0">
              <a:solidFill>
                <a:schemeClr val="tx1"/>
              </a:solidFill>
              <a:latin typeface="Arial" charset="0"/>
              <a:ea typeface="+mn-ea"/>
              <a:cs typeface="Arial" charset="0"/>
            </a:endParaRPr>
          </a:p>
          <a:p>
            <a:endParaRPr lang="en-AU" dirty="0"/>
          </a:p>
        </p:txBody>
      </p:sp>
      <p:sp>
        <p:nvSpPr>
          <p:cNvPr id="4" name="Slide Number Placeholder 3"/>
          <p:cNvSpPr>
            <a:spLocks noGrp="1"/>
          </p:cNvSpPr>
          <p:nvPr>
            <p:ph type="sldNum" sz="quarter" idx="10"/>
          </p:nvPr>
        </p:nvSpPr>
        <p:spPr/>
        <p:txBody>
          <a:bodyPr/>
          <a:lstStyle/>
          <a:p>
            <a:fld id="{CEC8F08F-67EF-4F1B-A8F9-8916A13FD5D5}"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Para 20</a:t>
            </a:r>
            <a:endParaRPr lang="en-AU" dirty="0"/>
          </a:p>
        </p:txBody>
      </p:sp>
      <p:sp>
        <p:nvSpPr>
          <p:cNvPr id="4" name="Slide Number Placeholder 3"/>
          <p:cNvSpPr>
            <a:spLocks noGrp="1"/>
          </p:cNvSpPr>
          <p:nvPr>
            <p:ph type="sldNum" sz="quarter" idx="10"/>
          </p:nvPr>
        </p:nvSpPr>
        <p:spPr/>
        <p:txBody>
          <a:bodyPr/>
          <a:lstStyle/>
          <a:p>
            <a:fld id="{CEC8F08F-67EF-4F1B-A8F9-8916A13FD5D5}" type="slidenum">
              <a:rPr lang="en-AU" smtClean="0"/>
              <a:pPr/>
              <a:t>5</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AU" sz="2000" dirty="0" smtClean="0"/>
              <a:t>Relevance of Word’s activities? </a:t>
            </a:r>
          </a:p>
          <a:p>
            <a:pPr lvl="2"/>
            <a:r>
              <a:rPr lang="en-AU" sz="2000" dirty="0" smtClean="0"/>
              <a:t>Para 26ff </a:t>
            </a:r>
            <a:r>
              <a:rPr lang="en-AU" sz="2000" dirty="0" err="1" smtClean="0"/>
              <a:t>esp</a:t>
            </a:r>
            <a:r>
              <a:rPr lang="en-AU" sz="2000" dirty="0" smtClean="0"/>
              <a:t> see </a:t>
            </a:r>
            <a:r>
              <a:rPr lang="en-AU" sz="2000" dirty="0" err="1" smtClean="0"/>
              <a:t>para</a:t>
            </a:r>
            <a:r>
              <a:rPr lang="en-AU" sz="2000" dirty="0" smtClean="0"/>
              <a:t> 31</a:t>
            </a:r>
          </a:p>
          <a:p>
            <a:pPr lvl="2"/>
            <a:r>
              <a:rPr lang="en-AU" sz="2000" dirty="0" smtClean="0"/>
              <a:t>Donating all money to charitable purposes? Para 35ff</a:t>
            </a:r>
          </a:p>
          <a:p>
            <a:pPr lvl="2"/>
            <a:r>
              <a:rPr lang="en-AU" sz="2000" dirty="0" smtClean="0"/>
              <a:t>Contrast if Word has “separate divisions” rather than being a separate company: Para 37</a:t>
            </a:r>
          </a:p>
          <a:p>
            <a:endParaRPr lang="en-AU" dirty="0"/>
          </a:p>
        </p:txBody>
      </p:sp>
      <p:sp>
        <p:nvSpPr>
          <p:cNvPr id="4" name="Slide Number Placeholder 3"/>
          <p:cNvSpPr>
            <a:spLocks noGrp="1"/>
          </p:cNvSpPr>
          <p:nvPr>
            <p:ph type="sldNum" sz="quarter" idx="10"/>
          </p:nvPr>
        </p:nvSpPr>
        <p:spPr/>
        <p:txBody>
          <a:bodyPr/>
          <a:lstStyle/>
          <a:p>
            <a:fld id="{CEC8F08F-67EF-4F1B-A8F9-8916A13FD5D5}" type="slidenum">
              <a:rPr lang="en-AU" smtClean="0"/>
              <a:pPr/>
              <a:t>6</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297C73-CBA1-489A-B217-62868383344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2417DD-D9FE-4B63-BEAC-27B3F837C4A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1799FA-52E9-4989-9BF8-E8CC0DFF121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AU"/>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A5D5DC88-1F48-4CD8-8BA3-A0F12C74EE3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BF1A93-1DD6-4323-A940-9BD89BFF6ADA}"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29A88D-6580-43D0-BF65-2E94D4C8682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0A4779-64A7-4BD4-9E33-848A85896FD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6B4A9A3-8ADB-43DD-AE82-75F87322292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3FC1A92-53DE-4165-9A05-5CCD43A202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29B89DD-DDB4-407E-BB1D-ED7259A2BE8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1B1F42C-EE10-449D-B114-BC362AC1311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9F55C62-5FB2-45F4-9DA9-059C96C39C2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2016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01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2201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2201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2228222A-2F4B-4CD8-BC69-F820959FEBB5}" type="slidenum">
              <a:rPr lang="en-US"/>
              <a:pPr/>
              <a:t>‹#›</a:t>
            </a:fld>
            <a:endParaRPr lang="en-US"/>
          </a:p>
        </p:txBody>
      </p:sp>
      <p:pic>
        <p:nvPicPr>
          <p:cNvPr id="220167" name="Picture 7" descr="5011_PPT_BG template4"/>
          <p:cNvPicPr>
            <a:picLocks noChangeAspect="1" noChangeArrowheads="1"/>
          </p:cNvPicPr>
          <p:nvPr userDrawn="1"/>
        </p:nvPicPr>
        <p:blipFill>
          <a:blip r:embed="rId14" cstate="print"/>
          <a:srcRect/>
          <a:stretch>
            <a:fillRect/>
          </a:stretch>
        </p:blipFill>
        <p:spPr bwMode="auto">
          <a:xfrm>
            <a:off x="0" y="0"/>
            <a:ext cx="9145588" cy="6859588"/>
          </a:xfrm>
          <a:prstGeom prst="rect">
            <a:avLst/>
          </a:prstGeom>
          <a:noFill/>
        </p:spPr>
      </p:pic>
      <p:pic>
        <p:nvPicPr>
          <p:cNvPr id="220168" name="Picture 8" descr="UOM-Rev3D_S_sm"/>
          <p:cNvPicPr>
            <a:picLocks noChangeAspect="1" noChangeArrowheads="1"/>
          </p:cNvPicPr>
          <p:nvPr userDrawn="1"/>
        </p:nvPicPr>
        <p:blipFill>
          <a:blip r:embed="rId15" cstate="print"/>
          <a:srcRect/>
          <a:stretch>
            <a:fillRect/>
          </a:stretch>
        </p:blipFill>
        <p:spPr bwMode="auto">
          <a:xfrm>
            <a:off x="533400" y="119063"/>
            <a:ext cx="860425" cy="871537"/>
          </a:xfrm>
          <a:prstGeom prst="rect">
            <a:avLst/>
          </a:prstGeom>
          <a:noFill/>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zotero://attachment/9361/#pt11-ch3-pb1-l1g480-l1p1-l2p2"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legislation.govt.nz/act/public/2007/0097/latest/DLM1513125.html" TargetMode="External"/><Relationship Id="rId2" Type="http://schemas.openxmlformats.org/officeDocument/2006/relationships/hyperlink" Target="http://www.legislation.govt.nz/act/public/2007/0097/latest/DLM1512389.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legislation.govt.nz/act/public/2007/0097/latest/link.aspx?id=DLM1513269#DLM151326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law.cornell.edu/uscode/html/uscode26/usc_sec_26_00000513----000-.html" TargetMode="External"/><Relationship Id="rId3" Type="http://schemas.openxmlformats.org/officeDocument/2006/relationships/hyperlink" Target="http://www.law.cornell.edu/uscode/html/uscode26/usc_sup_01_26_10_A.html" TargetMode="External"/><Relationship Id="rId7" Type="http://schemas.openxmlformats.org/officeDocument/2006/relationships/hyperlink" Target="http://www.law.cornell.edu/uscode/html/uscode26/usc_sec_26_00000512----000-.html" TargetMode="External"/><Relationship Id="rId2" Type="http://schemas.openxmlformats.org/officeDocument/2006/relationships/hyperlink" Target="http://www.law.cornell.edu/uscode/html/uscode26/usc_sup_01_26.html" TargetMode="External"/><Relationship Id="rId1" Type="http://schemas.openxmlformats.org/officeDocument/2006/relationships/slideLayout" Target="../slideLayouts/slideLayout2.xml"/><Relationship Id="rId6" Type="http://schemas.openxmlformats.org/officeDocument/2006/relationships/hyperlink" Target="http://www.law.cornell.edu/uscode/html/uscode26/usc_sec_26_00000511----000-.html" TargetMode="External"/><Relationship Id="rId5" Type="http://schemas.openxmlformats.org/officeDocument/2006/relationships/hyperlink" Target="http://www.law.cornell.edu/uscode/html/uscode26/usc_sup_01_26_10_A_20_1_30_F.html" TargetMode="External"/><Relationship Id="rId4" Type="http://schemas.openxmlformats.org/officeDocument/2006/relationships/hyperlink" Target="http://www.law.cornell.edu/uscode/html/uscode26/usc_sup_01_26_10_A_20_1.html" TargetMode="External"/><Relationship Id="rId9" Type="http://schemas.openxmlformats.org/officeDocument/2006/relationships/hyperlink" Target="http://www.law.cornell.edu/uscode/html/uscode26/usc_sec_26_00000514----000-.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lexis-com.ezp.lib.unimelb.edu.au/research/buttonTFLink?_m=fcd46fd264333c97d176ef9108c905e6&amp;_xfercite=%3ccite%20cc=%22USA%22%3e%3c!%5bCDATA%5bIRCODE%20Sec.%20513%5d%5d%3e%3c/cite%3e&amp;_butType=4&amp;_butStat=0&amp;_butNum=2&amp;_butInline=1&amp;_butinfo=IRCODE%20501&amp;_fmtstr=FULL&amp;docnum=1&amp;_startdoc=1&amp;wchp=dGLzVzV-zSkAl&amp;_md5=edfa93e1b0bf8e196acac3177315a0a3" TargetMode="External"/><Relationship Id="rId2" Type="http://schemas.openxmlformats.org/officeDocument/2006/relationships/hyperlink" Target="https://www-lexis-com.ezp.lib.unimelb.edu.au/research/buttonTFLink?_m=93bb619f55425b51193917749ace1588&amp;_xfercite=%3ccite%20cc=%22USA%22%3e%3c!%5bCDATA%5bIRCODE%20Sec.%20512%5d%5d%3e%3c/cite%3e&amp;_butType=4&amp;_butStat=0&amp;_butNum=1&amp;_butInline=1&amp;_butinfo=IRCODE%20513&amp;_fmtstr=FULL&amp;docnum=13&amp;_startdoc=1&amp;wchp=dGLzVzV-zSkAl&amp;_md5=c84b32b7b52e1896836d40998b40abf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lexis-com.ezp.lib.unimelb.edu.au/research/buttonTFLink?_m=93bb619f55425b51193917749ace1588&amp;_xfercite=%3ccite%20cc=%22USA%22%3e%3c!%5bCDATA%5bIRCODE%20Sec.%20512%5d%5d%3e%3c/cite%3e&amp;_butType=4&amp;_butStat=0&amp;_butNum=26&amp;_butInline=1&amp;_butinfo=IRCODE%201245&amp;_fmtstr=FULL&amp;docnum=13&amp;_startdoc=1&amp;wchp=dGLzVzV-zSkAl&amp;_md5=4350216cabed568138342c803d35571d"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161C59ED-63E6-4FBE-A92C-73E1C387EA14}" type="slidenum">
              <a:rPr lang="en-US"/>
              <a:pPr/>
              <a:t>1</a:t>
            </a:fld>
            <a:endParaRPr lang="en-US"/>
          </a:p>
        </p:txBody>
      </p:sp>
      <p:sp>
        <p:nvSpPr>
          <p:cNvPr id="218114" name="Line 2"/>
          <p:cNvSpPr>
            <a:spLocks noChangeShapeType="1"/>
          </p:cNvSpPr>
          <p:nvPr/>
        </p:nvSpPr>
        <p:spPr bwMode="auto">
          <a:xfrm>
            <a:off x="1812925" y="439738"/>
            <a:ext cx="0" cy="1312862"/>
          </a:xfrm>
          <a:prstGeom prst="line">
            <a:avLst/>
          </a:prstGeom>
          <a:noFill/>
          <a:ln w="9525">
            <a:solidFill>
              <a:schemeClr val="bg1"/>
            </a:solidFill>
            <a:round/>
            <a:headEnd/>
            <a:tailEnd/>
          </a:ln>
        </p:spPr>
        <p:txBody>
          <a:bodyPr wrap="none" anchor="ctr"/>
          <a:lstStyle/>
          <a:p>
            <a:endParaRPr lang="en-AU"/>
          </a:p>
        </p:txBody>
      </p:sp>
      <p:pic>
        <p:nvPicPr>
          <p:cNvPr id="218115" name="Picture 3" descr="file"/>
          <p:cNvPicPr>
            <a:picLocks noChangeAspect="1" noChangeArrowheads="1"/>
          </p:cNvPicPr>
          <p:nvPr/>
        </p:nvPicPr>
        <p:blipFill>
          <a:blip r:embed="rId3" cstate="print"/>
          <a:srcRect/>
          <a:stretch>
            <a:fillRect/>
          </a:stretch>
        </p:blipFill>
        <p:spPr bwMode="auto">
          <a:xfrm>
            <a:off x="0" y="0"/>
            <a:ext cx="9718675" cy="6873875"/>
          </a:xfrm>
          <a:prstGeom prst="rect">
            <a:avLst/>
          </a:prstGeom>
          <a:noFill/>
        </p:spPr>
      </p:pic>
      <p:sp>
        <p:nvSpPr>
          <p:cNvPr id="218116" name="Rectangle 4"/>
          <p:cNvSpPr>
            <a:spLocks noChangeArrowheads="1"/>
          </p:cNvSpPr>
          <p:nvPr/>
        </p:nvSpPr>
        <p:spPr bwMode="auto">
          <a:xfrm>
            <a:off x="684213" y="2924175"/>
            <a:ext cx="8229600" cy="3240088"/>
          </a:xfrm>
          <a:prstGeom prst="rect">
            <a:avLst/>
          </a:prstGeom>
          <a:noFill/>
          <a:ln w="9525">
            <a:noFill/>
            <a:miter lim="800000"/>
            <a:headEnd/>
            <a:tailEnd/>
          </a:ln>
          <a:effectLst/>
        </p:spPr>
        <p:txBody>
          <a:bodyPr/>
          <a:lstStyle/>
          <a:p>
            <a:pPr marL="342900" indent="-342900" algn="ctr">
              <a:spcBef>
                <a:spcPct val="20000"/>
              </a:spcBef>
            </a:pPr>
            <a:r>
              <a:rPr lang="en-AU" sz="3200" b="1" dirty="0">
                <a:latin typeface="Arial" charset="0"/>
              </a:rPr>
              <a:t>	 </a:t>
            </a:r>
            <a:r>
              <a:rPr lang="en-AU" sz="4000" b="1" dirty="0" smtClean="0">
                <a:latin typeface="Arial" charset="0"/>
              </a:rPr>
              <a:t>Doing business to do good:</a:t>
            </a:r>
          </a:p>
          <a:p>
            <a:pPr marL="342900" indent="-342900" algn="ctr">
              <a:spcBef>
                <a:spcPct val="20000"/>
              </a:spcBef>
            </a:pPr>
            <a:r>
              <a:rPr lang="en-AU" sz="4000" dirty="0" smtClean="0">
                <a:latin typeface="Arial" charset="0"/>
              </a:rPr>
              <a:t>(How) should we tax the business profits of NFPs?</a:t>
            </a:r>
            <a:endParaRPr lang="en-AU" sz="4000" b="1" dirty="0">
              <a:latin typeface="Arial" charset="0"/>
            </a:endParaRPr>
          </a:p>
          <a:p>
            <a:pPr marL="342900" indent="-342900" algn="ctr">
              <a:spcBef>
                <a:spcPct val="20000"/>
              </a:spcBef>
            </a:pPr>
            <a:endParaRPr lang="en-AU" sz="3200" dirty="0">
              <a:latin typeface="Arial" charset="0"/>
            </a:endParaRPr>
          </a:p>
          <a:p>
            <a:pPr marL="342900" indent="-342900" algn="ctr">
              <a:spcBef>
                <a:spcPct val="20000"/>
              </a:spcBef>
            </a:pPr>
            <a:r>
              <a:rPr lang="en-AU" sz="2000" dirty="0" smtClean="0">
                <a:latin typeface="Arial" charset="0"/>
              </a:rPr>
              <a:t>September 2011</a:t>
            </a:r>
            <a:endParaRPr lang="en-AU" sz="2000" dirty="0">
              <a:latin typeface="Arial" charset="0"/>
            </a:endParaRPr>
          </a:p>
          <a:p>
            <a:pPr marL="342900" indent="-342900" algn="ctr">
              <a:spcBef>
                <a:spcPct val="20000"/>
              </a:spcBef>
            </a:pPr>
            <a:r>
              <a:rPr lang="en-AU" sz="2000" dirty="0">
                <a:latin typeface="Arial" charset="0"/>
              </a:rPr>
              <a:t>Assoc Prof Miranda </a:t>
            </a:r>
            <a:r>
              <a:rPr lang="en-AU" sz="2000" dirty="0" smtClean="0">
                <a:latin typeface="Arial" charset="0"/>
              </a:rPr>
              <a:t>Stewart</a:t>
            </a:r>
          </a:p>
          <a:p>
            <a:pPr marL="342900" indent="-342900" algn="ctr">
              <a:spcBef>
                <a:spcPct val="20000"/>
              </a:spcBef>
            </a:pPr>
            <a:r>
              <a:rPr lang="en-AU" sz="2000" dirty="0" smtClean="0">
                <a:latin typeface="Arial" charset="0"/>
              </a:rPr>
              <a:t>Melbourne Law School</a:t>
            </a:r>
            <a:endParaRPr lang="en-AU" sz="2000" dirty="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smtClean="0">
                <a:solidFill>
                  <a:schemeClr val="bg1"/>
                </a:solidFill>
              </a:rPr>
              <a:t>Treasury Proposal</a:t>
            </a:r>
            <a:endParaRPr lang="en-AU" sz="4000" dirty="0">
              <a:solidFill>
                <a:schemeClr val="bg1"/>
              </a:solidFill>
            </a:endParaRPr>
          </a:p>
        </p:txBody>
      </p:sp>
      <p:sp>
        <p:nvSpPr>
          <p:cNvPr id="3" name="Content Placeholder 2"/>
          <p:cNvSpPr>
            <a:spLocks noGrp="1"/>
          </p:cNvSpPr>
          <p:nvPr>
            <p:ph idx="1"/>
          </p:nvPr>
        </p:nvSpPr>
        <p:spPr/>
        <p:txBody>
          <a:bodyPr/>
          <a:lstStyle/>
          <a:p>
            <a:r>
              <a:rPr lang="en-AU" sz="2200" dirty="0" smtClean="0"/>
              <a:t>3 possible options</a:t>
            </a:r>
          </a:p>
          <a:p>
            <a:pPr marL="971550" lvl="1" indent="-514350">
              <a:buFont typeface="+mj-lt"/>
              <a:buAutoNum type="arabicPeriod"/>
            </a:pPr>
            <a:r>
              <a:rPr lang="en-AU" sz="2200" dirty="0" smtClean="0"/>
              <a:t>NFPs required to conduct taxable unrelated business in a separate taxable entity, that returns profits to NFP by deductible gift; refund of franking credits etc</a:t>
            </a:r>
          </a:p>
          <a:p>
            <a:pPr marL="971550" lvl="1" indent="-514350">
              <a:buFont typeface="+mj-lt"/>
              <a:buAutoNum type="arabicPeriod"/>
            </a:pPr>
            <a:r>
              <a:rPr lang="en-AU" sz="2200" dirty="0" smtClean="0"/>
              <a:t>NFP is taxed on retained profits of a taxable business at end of year in special regime</a:t>
            </a:r>
          </a:p>
          <a:p>
            <a:pPr marL="971550" lvl="1" indent="-514350">
              <a:buFont typeface="+mj-lt"/>
              <a:buAutoNum type="arabicPeriod"/>
            </a:pPr>
            <a:r>
              <a:rPr lang="en-AU" sz="2200" dirty="0" smtClean="0"/>
              <a:t>NFP required to account separately for unrelated business even though conducted in its own structure</a:t>
            </a:r>
            <a:endParaRPr lang="en-AU" sz="2200" dirty="0"/>
          </a:p>
          <a:p>
            <a:r>
              <a:rPr lang="en-AU" sz="2200" dirty="0" smtClean="0"/>
              <a:t>Currently, company imputation system provides refund of franking credit for eligible “exempt institutions”: Div 67 and s 207-115 of ITAA 1997</a:t>
            </a:r>
          </a:p>
          <a:p>
            <a:pPr marL="571500" indent="-514350"/>
            <a:endParaRPr lang="en-AU" sz="2600" dirty="0" smtClean="0"/>
          </a:p>
        </p:txBody>
      </p:sp>
      <p:sp>
        <p:nvSpPr>
          <p:cNvPr id="4" name="Slide Number Placeholder 3"/>
          <p:cNvSpPr>
            <a:spLocks noGrp="1"/>
          </p:cNvSpPr>
          <p:nvPr>
            <p:ph type="sldNum" sz="quarter" idx="12"/>
          </p:nvPr>
        </p:nvSpPr>
        <p:spPr/>
        <p:txBody>
          <a:bodyPr/>
          <a:lstStyle/>
          <a:p>
            <a:fld id="{A8BF1A93-1DD6-4323-A940-9BD89BFF6ADA}"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47664" y="188913"/>
            <a:ext cx="7077224" cy="954087"/>
          </a:xfrm>
        </p:spPr>
        <p:txBody>
          <a:bodyPr/>
          <a:lstStyle/>
          <a:p>
            <a:pPr algn="l"/>
            <a:r>
              <a:rPr lang="en-AU" sz="2800" dirty="0" smtClean="0">
                <a:solidFill>
                  <a:schemeClr val="bg1"/>
                </a:solidFill>
              </a:rPr>
              <a:t>Charity owns separate taxable company</a:t>
            </a:r>
            <a:endParaRPr lang="en-AU" sz="2800" dirty="0">
              <a:solidFill>
                <a:schemeClr val="bg1"/>
              </a:solidFill>
            </a:endParaRPr>
          </a:p>
        </p:txBody>
      </p:sp>
      <p:sp>
        <p:nvSpPr>
          <p:cNvPr id="8195" name="Rectangle 3"/>
          <p:cNvSpPr>
            <a:spLocks noChangeArrowheads="1"/>
          </p:cNvSpPr>
          <p:nvPr/>
        </p:nvSpPr>
        <p:spPr bwMode="auto">
          <a:xfrm>
            <a:off x="3419872" y="3573016"/>
            <a:ext cx="2089150" cy="1223963"/>
          </a:xfrm>
          <a:prstGeom prst="rect">
            <a:avLst/>
          </a:prstGeom>
          <a:solidFill>
            <a:srgbClr val="FF9933"/>
          </a:solidFill>
          <a:ln w="12700">
            <a:solidFill>
              <a:schemeClr val="tx1"/>
            </a:solidFill>
            <a:miter lim="800000"/>
            <a:headEnd/>
            <a:tailEnd/>
          </a:ln>
          <a:effectLst/>
        </p:spPr>
        <p:txBody>
          <a:bodyPr wrap="none" anchor="ctr"/>
          <a:lstStyle/>
          <a:p>
            <a:pPr algn="ctr"/>
            <a:r>
              <a:rPr lang="en-AU" sz="2000" dirty="0" smtClean="0">
                <a:latin typeface="Tahoma" pitchFamily="34" charset="0"/>
              </a:rPr>
              <a:t>Taxable Business </a:t>
            </a:r>
            <a:br>
              <a:rPr lang="en-AU" sz="2000" dirty="0" smtClean="0">
                <a:latin typeface="Tahoma" pitchFamily="34" charset="0"/>
              </a:rPr>
            </a:br>
            <a:r>
              <a:rPr lang="en-AU" sz="2000" dirty="0" smtClean="0">
                <a:latin typeface="Tahoma" pitchFamily="34" charset="0"/>
              </a:rPr>
              <a:t>Co</a:t>
            </a:r>
            <a:endParaRPr lang="en-AU" sz="2000" dirty="0">
              <a:latin typeface="Tahoma" pitchFamily="34" charset="0"/>
            </a:endParaRPr>
          </a:p>
          <a:p>
            <a:pPr algn="ctr"/>
            <a:r>
              <a:rPr lang="en-AU" sz="2000" dirty="0">
                <a:latin typeface="Tahoma" pitchFamily="34" charset="0"/>
              </a:rPr>
              <a:t>Pty Ltd</a:t>
            </a:r>
          </a:p>
        </p:txBody>
      </p:sp>
      <p:sp>
        <p:nvSpPr>
          <p:cNvPr id="8196" name="Text Box 4"/>
          <p:cNvSpPr txBox="1">
            <a:spLocks noChangeArrowheads="1"/>
          </p:cNvSpPr>
          <p:nvPr/>
        </p:nvSpPr>
        <p:spPr bwMode="auto">
          <a:xfrm>
            <a:off x="2771800" y="4869160"/>
            <a:ext cx="3527425" cy="701675"/>
          </a:xfrm>
          <a:prstGeom prst="rect">
            <a:avLst/>
          </a:prstGeom>
          <a:noFill/>
          <a:ln w="9525">
            <a:noFill/>
            <a:miter lim="800000"/>
            <a:headEnd/>
            <a:tailEnd/>
          </a:ln>
          <a:effectLst/>
        </p:spPr>
        <p:txBody>
          <a:bodyPr>
            <a:spAutoFit/>
          </a:bodyPr>
          <a:lstStyle/>
          <a:p>
            <a:pPr algn="ctr">
              <a:spcBef>
                <a:spcPct val="50000"/>
              </a:spcBef>
            </a:pPr>
            <a:r>
              <a:rPr lang="en-AU" sz="2000" i="1" dirty="0">
                <a:latin typeface="Tahoma" pitchFamily="34" charset="0"/>
              </a:rPr>
              <a:t>Australian source profits on </a:t>
            </a:r>
            <a:r>
              <a:rPr lang="en-AU" sz="2000" i="1" dirty="0" smtClean="0">
                <a:latin typeface="Tahoma" pitchFamily="34" charset="0"/>
              </a:rPr>
              <a:t>business </a:t>
            </a:r>
            <a:r>
              <a:rPr lang="en-AU" sz="2000" i="1" dirty="0">
                <a:latin typeface="Tahoma" pitchFamily="34" charset="0"/>
              </a:rPr>
              <a:t>activity</a:t>
            </a:r>
          </a:p>
        </p:txBody>
      </p:sp>
      <p:sp>
        <p:nvSpPr>
          <p:cNvPr id="8197" name="Line 5"/>
          <p:cNvSpPr>
            <a:spLocks noChangeShapeType="1"/>
          </p:cNvSpPr>
          <p:nvPr/>
        </p:nvSpPr>
        <p:spPr bwMode="auto">
          <a:xfrm flipV="1">
            <a:off x="4427538" y="2852738"/>
            <a:ext cx="0" cy="360362"/>
          </a:xfrm>
          <a:prstGeom prst="line">
            <a:avLst/>
          </a:prstGeom>
          <a:noFill/>
          <a:ln w="9525">
            <a:solidFill>
              <a:schemeClr val="tx1"/>
            </a:solidFill>
            <a:round/>
            <a:headEnd/>
            <a:tailEnd/>
          </a:ln>
          <a:effectLst/>
        </p:spPr>
        <p:txBody>
          <a:bodyPr/>
          <a:lstStyle/>
          <a:p>
            <a:endParaRPr lang="en-AU"/>
          </a:p>
        </p:txBody>
      </p:sp>
      <p:cxnSp>
        <p:nvCxnSpPr>
          <p:cNvPr id="8198" name="AutoShape 6"/>
          <p:cNvCxnSpPr>
            <a:cxnSpLocks noChangeShapeType="1"/>
          </p:cNvCxnSpPr>
          <p:nvPr/>
        </p:nvCxnSpPr>
        <p:spPr bwMode="auto">
          <a:xfrm flipH="1" flipV="1">
            <a:off x="5508625" y="2133600"/>
            <a:ext cx="215900" cy="1711325"/>
          </a:xfrm>
          <a:prstGeom prst="curvedConnector3">
            <a:avLst>
              <a:gd name="adj1" fmla="val -105884"/>
            </a:avLst>
          </a:prstGeom>
          <a:noFill/>
          <a:ln w="38100">
            <a:solidFill>
              <a:schemeClr val="tx1"/>
            </a:solidFill>
            <a:round/>
            <a:headEnd/>
            <a:tailEnd type="triangle" w="med" len="med"/>
          </a:ln>
          <a:effectLst/>
        </p:spPr>
      </p:cxnSp>
      <p:sp>
        <p:nvSpPr>
          <p:cNvPr id="8199" name="Text Box 7"/>
          <p:cNvSpPr txBox="1">
            <a:spLocks noChangeArrowheads="1"/>
          </p:cNvSpPr>
          <p:nvPr/>
        </p:nvSpPr>
        <p:spPr bwMode="auto">
          <a:xfrm>
            <a:off x="6156325" y="3141663"/>
            <a:ext cx="1943100" cy="1006475"/>
          </a:xfrm>
          <a:prstGeom prst="rect">
            <a:avLst/>
          </a:prstGeom>
          <a:noFill/>
          <a:ln w="9525">
            <a:noFill/>
            <a:miter lim="800000"/>
            <a:headEnd/>
            <a:tailEnd/>
          </a:ln>
          <a:effectLst/>
        </p:spPr>
        <p:txBody>
          <a:bodyPr>
            <a:spAutoFit/>
          </a:bodyPr>
          <a:lstStyle/>
          <a:p>
            <a:pPr>
              <a:spcBef>
                <a:spcPct val="50000"/>
              </a:spcBef>
            </a:pPr>
            <a:r>
              <a:rPr lang="en-AU" sz="2000" dirty="0">
                <a:latin typeface="Tahoma" pitchFamily="34" charset="0"/>
              </a:rPr>
              <a:t>Option 1: Pay franked dividend</a:t>
            </a:r>
          </a:p>
        </p:txBody>
      </p:sp>
      <p:sp>
        <p:nvSpPr>
          <p:cNvPr id="8200" name="Text Box 8"/>
          <p:cNvSpPr txBox="1">
            <a:spLocks noChangeArrowheads="1"/>
          </p:cNvSpPr>
          <p:nvPr/>
        </p:nvSpPr>
        <p:spPr bwMode="auto">
          <a:xfrm>
            <a:off x="2771800" y="5733256"/>
            <a:ext cx="3888432" cy="707886"/>
          </a:xfrm>
          <a:prstGeom prst="rect">
            <a:avLst/>
          </a:prstGeom>
          <a:noFill/>
          <a:ln w="9525">
            <a:noFill/>
            <a:miter lim="800000"/>
            <a:headEnd/>
            <a:tailEnd/>
          </a:ln>
          <a:effectLst/>
        </p:spPr>
        <p:txBody>
          <a:bodyPr wrap="square">
            <a:spAutoFit/>
          </a:bodyPr>
          <a:lstStyle/>
          <a:p>
            <a:pPr>
              <a:spcBef>
                <a:spcPct val="50000"/>
              </a:spcBef>
            </a:pPr>
            <a:r>
              <a:rPr lang="en-AU" sz="2000" dirty="0">
                <a:latin typeface="Tahoma" pitchFamily="34" charset="0"/>
              </a:rPr>
              <a:t>Company tax paid at 30% </a:t>
            </a:r>
            <a:r>
              <a:rPr lang="en-AU" sz="2000" dirty="0" smtClean="0">
                <a:latin typeface="Tahoma" pitchFamily="34" charset="0"/>
              </a:rPr>
              <a:t>rate on taxable income</a:t>
            </a:r>
            <a:endParaRPr lang="en-AU" sz="2000" dirty="0">
              <a:latin typeface="Tahoma" pitchFamily="34" charset="0"/>
            </a:endParaRPr>
          </a:p>
        </p:txBody>
      </p:sp>
      <p:sp>
        <p:nvSpPr>
          <p:cNvPr id="8201" name="Text Box 9"/>
          <p:cNvSpPr txBox="1">
            <a:spLocks noChangeArrowheads="1"/>
          </p:cNvSpPr>
          <p:nvPr/>
        </p:nvSpPr>
        <p:spPr bwMode="auto">
          <a:xfrm>
            <a:off x="6084168" y="1556792"/>
            <a:ext cx="2232025" cy="1311275"/>
          </a:xfrm>
          <a:prstGeom prst="rect">
            <a:avLst/>
          </a:prstGeom>
          <a:noFill/>
          <a:ln w="9525">
            <a:noFill/>
            <a:miter lim="800000"/>
            <a:headEnd/>
            <a:tailEnd/>
          </a:ln>
          <a:effectLst/>
        </p:spPr>
        <p:txBody>
          <a:bodyPr>
            <a:spAutoFit/>
          </a:bodyPr>
          <a:lstStyle/>
          <a:p>
            <a:pPr>
              <a:spcBef>
                <a:spcPct val="50000"/>
              </a:spcBef>
            </a:pPr>
            <a:r>
              <a:rPr lang="en-AU" sz="2000" dirty="0">
                <a:latin typeface="Tahoma" pitchFamily="34" charset="0"/>
              </a:rPr>
              <a:t>Exempt from tax; franking credit </a:t>
            </a:r>
            <a:r>
              <a:rPr lang="en-AU" sz="2000" dirty="0" smtClean="0">
                <a:latin typeface="Tahoma" pitchFamily="34" charset="0"/>
              </a:rPr>
              <a:t>refund </a:t>
            </a:r>
            <a:r>
              <a:rPr lang="en-AU" sz="2000" dirty="0">
                <a:latin typeface="Tahoma" pitchFamily="34" charset="0"/>
              </a:rPr>
              <a:t>may</a:t>
            </a:r>
            <a:r>
              <a:rPr lang="en-AU" sz="2000" i="1" dirty="0">
                <a:latin typeface="Tahoma" pitchFamily="34" charset="0"/>
              </a:rPr>
              <a:t> </a:t>
            </a:r>
            <a:r>
              <a:rPr lang="en-AU" sz="2000" dirty="0">
                <a:latin typeface="Tahoma" pitchFamily="34" charset="0"/>
              </a:rPr>
              <a:t>be available</a:t>
            </a:r>
          </a:p>
        </p:txBody>
      </p:sp>
      <p:sp>
        <p:nvSpPr>
          <p:cNvPr id="8202" name="Oval 10"/>
          <p:cNvSpPr>
            <a:spLocks noChangeArrowheads="1"/>
          </p:cNvSpPr>
          <p:nvPr/>
        </p:nvSpPr>
        <p:spPr bwMode="auto">
          <a:xfrm>
            <a:off x="3275856" y="1988840"/>
            <a:ext cx="2160588" cy="1079500"/>
          </a:xfrm>
          <a:prstGeom prst="ellipse">
            <a:avLst/>
          </a:prstGeom>
          <a:solidFill>
            <a:srgbClr val="FFFF00"/>
          </a:solidFill>
          <a:ln w="9525">
            <a:solidFill>
              <a:schemeClr val="tx1"/>
            </a:solidFill>
            <a:round/>
            <a:headEnd/>
            <a:tailEnd/>
          </a:ln>
          <a:effectLst/>
        </p:spPr>
        <p:txBody>
          <a:bodyPr wrap="none" anchor="ctr"/>
          <a:lstStyle/>
          <a:p>
            <a:pPr algn="ctr"/>
            <a:r>
              <a:rPr lang="en-AU" b="1" dirty="0"/>
              <a:t>Tax-exempt </a:t>
            </a:r>
          </a:p>
          <a:p>
            <a:pPr algn="ctr"/>
            <a:r>
              <a:rPr lang="en-AU" b="1" dirty="0"/>
              <a:t>institution</a:t>
            </a:r>
          </a:p>
          <a:p>
            <a:pPr algn="ctr"/>
            <a:endParaRPr lang="en-US" dirty="0"/>
          </a:p>
        </p:txBody>
      </p:sp>
      <p:sp>
        <p:nvSpPr>
          <p:cNvPr id="8203" name="Line 11"/>
          <p:cNvSpPr>
            <a:spLocks noChangeShapeType="1"/>
          </p:cNvSpPr>
          <p:nvPr/>
        </p:nvSpPr>
        <p:spPr bwMode="auto">
          <a:xfrm flipV="1">
            <a:off x="4356100" y="1412875"/>
            <a:ext cx="0" cy="360363"/>
          </a:xfrm>
          <a:prstGeom prst="line">
            <a:avLst/>
          </a:prstGeom>
          <a:noFill/>
          <a:ln w="9525">
            <a:solidFill>
              <a:schemeClr val="tx1"/>
            </a:solidFill>
            <a:round/>
            <a:headEnd/>
            <a:tailEnd/>
          </a:ln>
          <a:effectLst/>
        </p:spPr>
        <p:txBody>
          <a:bodyPr/>
          <a:lstStyle/>
          <a:p>
            <a:endParaRPr lang="en-AU"/>
          </a:p>
        </p:txBody>
      </p:sp>
      <p:sp>
        <p:nvSpPr>
          <p:cNvPr id="8204" name="Text Box 12"/>
          <p:cNvSpPr txBox="1">
            <a:spLocks noChangeArrowheads="1"/>
          </p:cNvSpPr>
          <p:nvPr/>
        </p:nvSpPr>
        <p:spPr bwMode="auto">
          <a:xfrm>
            <a:off x="1763688" y="1484784"/>
            <a:ext cx="5184775" cy="396875"/>
          </a:xfrm>
          <a:prstGeom prst="rect">
            <a:avLst/>
          </a:prstGeom>
          <a:noFill/>
          <a:ln w="9525">
            <a:noFill/>
            <a:miter lim="800000"/>
            <a:headEnd/>
            <a:tailEnd/>
          </a:ln>
          <a:effectLst/>
        </p:spPr>
        <p:txBody>
          <a:bodyPr>
            <a:spAutoFit/>
          </a:bodyPr>
          <a:lstStyle/>
          <a:p>
            <a:pPr algn="ctr">
              <a:spcBef>
                <a:spcPct val="50000"/>
              </a:spcBef>
            </a:pPr>
            <a:r>
              <a:rPr lang="en-AU" sz="2000" b="1" dirty="0" smtClean="0"/>
              <a:t>Public benefit</a:t>
            </a:r>
            <a:endParaRPr lang="en-US" sz="2000" b="1" dirty="0"/>
          </a:p>
        </p:txBody>
      </p:sp>
      <p:cxnSp>
        <p:nvCxnSpPr>
          <p:cNvPr id="8206" name="AutoShape 14"/>
          <p:cNvCxnSpPr>
            <a:cxnSpLocks noChangeShapeType="1"/>
          </p:cNvCxnSpPr>
          <p:nvPr/>
        </p:nvCxnSpPr>
        <p:spPr bwMode="auto">
          <a:xfrm flipH="1" flipV="1">
            <a:off x="3132138" y="2205038"/>
            <a:ext cx="215900" cy="1711325"/>
          </a:xfrm>
          <a:prstGeom prst="curvedConnector3">
            <a:avLst>
              <a:gd name="adj1" fmla="val 290440"/>
            </a:avLst>
          </a:prstGeom>
          <a:noFill/>
          <a:ln w="38100">
            <a:solidFill>
              <a:schemeClr val="tx1"/>
            </a:solidFill>
            <a:round/>
            <a:headEnd/>
            <a:tailEnd type="triangle" w="med" len="med"/>
          </a:ln>
          <a:effectLst/>
        </p:spPr>
      </p:cxnSp>
      <p:sp>
        <p:nvSpPr>
          <p:cNvPr id="8207" name="Text Box 15"/>
          <p:cNvSpPr txBox="1">
            <a:spLocks noChangeArrowheads="1"/>
          </p:cNvSpPr>
          <p:nvPr/>
        </p:nvSpPr>
        <p:spPr bwMode="auto">
          <a:xfrm>
            <a:off x="539552" y="2564904"/>
            <a:ext cx="2161803" cy="1323439"/>
          </a:xfrm>
          <a:prstGeom prst="rect">
            <a:avLst/>
          </a:prstGeom>
          <a:noFill/>
          <a:ln w="9525">
            <a:noFill/>
            <a:miter lim="800000"/>
            <a:headEnd/>
            <a:tailEnd/>
          </a:ln>
          <a:effectLst/>
        </p:spPr>
        <p:txBody>
          <a:bodyPr wrap="square">
            <a:spAutoFit/>
          </a:bodyPr>
          <a:lstStyle/>
          <a:p>
            <a:pPr>
              <a:spcBef>
                <a:spcPct val="50000"/>
              </a:spcBef>
            </a:pPr>
            <a:r>
              <a:rPr lang="en-AU" sz="2000" dirty="0">
                <a:latin typeface="Tahoma" pitchFamily="34" charset="0"/>
              </a:rPr>
              <a:t>Option 2: Could pay </a:t>
            </a:r>
            <a:r>
              <a:rPr lang="en-AU" sz="2000" dirty="0" smtClean="0">
                <a:latin typeface="Tahoma" pitchFamily="34" charset="0"/>
              </a:rPr>
              <a:t>deductible rent (land leased from institution)</a:t>
            </a:r>
            <a:endParaRPr lang="en-AU" sz="2000" dirty="0">
              <a:latin typeface="Tahoma" pitchFamily="34" charset="0"/>
            </a:endParaRPr>
          </a:p>
        </p:txBody>
      </p:sp>
      <p:sp>
        <p:nvSpPr>
          <p:cNvPr id="16" name="Slide Number Placeholder 3"/>
          <p:cNvSpPr>
            <a:spLocks noGrp="1"/>
          </p:cNvSpPr>
          <p:nvPr>
            <p:ph type="sldNum" sz="quarter" idx="12"/>
          </p:nvPr>
        </p:nvSpPr>
        <p:spPr>
          <a:xfrm>
            <a:off x="6553200" y="6245225"/>
            <a:ext cx="2133600" cy="476250"/>
          </a:xfrm>
        </p:spPr>
        <p:txBody>
          <a:bodyPr/>
          <a:lstStyle/>
          <a:p>
            <a:fld id="{A8BF1A93-1DD6-4323-A940-9BD89BFF6ADA}"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smtClean="0">
                <a:solidFill>
                  <a:schemeClr val="bg1"/>
                </a:solidFill>
              </a:rPr>
              <a:t>Principle/policy reasons</a:t>
            </a:r>
            <a:endParaRPr lang="en-AU" sz="4000" dirty="0">
              <a:solidFill>
                <a:schemeClr val="bg1"/>
              </a:solidFill>
            </a:endParaRPr>
          </a:p>
        </p:txBody>
      </p:sp>
      <p:sp>
        <p:nvSpPr>
          <p:cNvPr id="3" name="Content Placeholder 2"/>
          <p:cNvSpPr>
            <a:spLocks noGrp="1"/>
          </p:cNvSpPr>
          <p:nvPr>
            <p:ph idx="1"/>
          </p:nvPr>
        </p:nvSpPr>
        <p:spPr/>
        <p:txBody>
          <a:bodyPr/>
          <a:lstStyle/>
          <a:p>
            <a:r>
              <a:rPr lang="en-AU" sz="2800" dirty="0" smtClean="0"/>
              <a:t>Competitive neutrality “level playing field”</a:t>
            </a:r>
          </a:p>
          <a:p>
            <a:r>
              <a:rPr lang="en-AU" sz="2800" dirty="0" smtClean="0"/>
              <a:t>Charitable “altruistic” purpose should be the primary focus of the entity</a:t>
            </a:r>
          </a:p>
          <a:p>
            <a:r>
              <a:rPr lang="en-AU" sz="2800" dirty="0" smtClean="0"/>
              <a:t>Target the tax concession to “directly support altruistic purposes”(cost to revenue)</a:t>
            </a:r>
          </a:p>
          <a:p>
            <a:r>
              <a:rPr lang="en-AU" sz="2800" dirty="0" smtClean="0"/>
              <a:t>Protect NFP assets from “unnecessary commercial risks”</a:t>
            </a:r>
          </a:p>
          <a:p>
            <a:r>
              <a:rPr lang="en-AU" sz="2800" dirty="0" smtClean="0"/>
              <a:t>Promote “efficient use of resources for altruistic purposes”</a:t>
            </a:r>
            <a:endParaRPr lang="en-AU" sz="2800" dirty="0"/>
          </a:p>
        </p:txBody>
      </p:sp>
      <p:sp>
        <p:nvSpPr>
          <p:cNvPr id="4" name="Slide Number Placeholder 3"/>
          <p:cNvSpPr>
            <a:spLocks noGrp="1"/>
          </p:cNvSpPr>
          <p:nvPr>
            <p:ph type="sldNum" sz="quarter" idx="12"/>
          </p:nvPr>
        </p:nvSpPr>
        <p:spPr/>
        <p:txBody>
          <a:bodyPr/>
          <a:lstStyle/>
          <a:p>
            <a:fld id="{A8BF1A93-1DD6-4323-A940-9BD89BFF6ADA}" type="slidenum">
              <a:rPr lang="en-US" smtClean="0"/>
              <a:pPr/>
              <a:t>12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041B09B-79C9-4AF1-A1A0-E47FC738677E}" type="slidenum">
              <a:rPr lang="en-US"/>
              <a:pPr/>
              <a:t>13</a:t>
            </a:fld>
            <a:endParaRPr lang="en-US"/>
          </a:p>
        </p:txBody>
      </p:sp>
      <p:sp>
        <p:nvSpPr>
          <p:cNvPr id="241666" name="Rectangle 2"/>
          <p:cNvSpPr>
            <a:spLocks noGrp="1" noChangeArrowheads="1"/>
          </p:cNvSpPr>
          <p:nvPr>
            <p:ph type="title"/>
          </p:nvPr>
        </p:nvSpPr>
        <p:spPr>
          <a:xfrm>
            <a:off x="683568" y="274638"/>
            <a:ext cx="8003232" cy="1143000"/>
          </a:xfrm>
        </p:spPr>
        <p:txBody>
          <a:bodyPr/>
          <a:lstStyle/>
          <a:p>
            <a:r>
              <a:rPr lang="en-AU" sz="4000" dirty="0" smtClean="0">
                <a:solidFill>
                  <a:schemeClr val="bg1"/>
                </a:solidFill>
              </a:rPr>
              <a:t>Local </a:t>
            </a:r>
            <a:r>
              <a:rPr lang="en-AU" sz="4000" dirty="0">
                <a:solidFill>
                  <a:schemeClr val="bg1"/>
                </a:solidFill>
              </a:rPr>
              <a:t>Govt rates exemptions</a:t>
            </a:r>
          </a:p>
        </p:txBody>
      </p:sp>
      <p:sp>
        <p:nvSpPr>
          <p:cNvPr id="241667" name="Rectangle 3"/>
          <p:cNvSpPr>
            <a:spLocks noGrp="1" noChangeArrowheads="1"/>
          </p:cNvSpPr>
          <p:nvPr>
            <p:ph type="body" idx="1"/>
          </p:nvPr>
        </p:nvSpPr>
        <p:spPr/>
        <p:txBody>
          <a:bodyPr/>
          <a:lstStyle/>
          <a:p>
            <a:r>
              <a:rPr lang="en-AU" dirty="0"/>
              <a:t>Victoria </a:t>
            </a:r>
            <a:r>
              <a:rPr lang="en-AU" i="1" dirty="0"/>
              <a:t>Local Govt Act 1989</a:t>
            </a:r>
          </a:p>
          <a:p>
            <a:pPr lvl="1"/>
            <a:r>
              <a:rPr lang="en-AU" dirty="0"/>
              <a:t>Land must be used “exclusively” for charitable purposes</a:t>
            </a:r>
          </a:p>
          <a:p>
            <a:pPr lvl="1"/>
            <a:r>
              <a:rPr lang="en-AU" dirty="0"/>
              <a:t>And is not exempt if </a:t>
            </a:r>
          </a:p>
          <a:p>
            <a:pPr lvl="2">
              <a:buFontTx/>
              <a:buNone/>
            </a:pPr>
            <a:r>
              <a:rPr lang="en-AU" dirty="0"/>
              <a:t>“(d) it is used to carry on a business for profit (unless that use is necessary for or incidental to a charitable purpose).”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smtClean="0">
                <a:solidFill>
                  <a:schemeClr val="bg1"/>
                </a:solidFill>
              </a:rPr>
              <a:t>Comparative jurisdictions</a:t>
            </a:r>
            <a:endParaRPr lang="en-AU" sz="4000" dirty="0">
              <a:solidFill>
                <a:schemeClr val="bg1"/>
              </a:solidFill>
            </a:endParaRPr>
          </a:p>
        </p:txBody>
      </p:sp>
      <p:sp>
        <p:nvSpPr>
          <p:cNvPr id="3" name="Content Placeholder 2"/>
          <p:cNvSpPr>
            <a:spLocks noGrp="1"/>
          </p:cNvSpPr>
          <p:nvPr>
            <p:ph idx="1"/>
          </p:nvPr>
        </p:nvSpPr>
        <p:spPr/>
        <p:txBody>
          <a:bodyPr/>
          <a:lstStyle/>
          <a:p>
            <a:r>
              <a:rPr lang="en-AU" dirty="0" smtClean="0"/>
              <a:t>United Kingdom</a:t>
            </a:r>
          </a:p>
          <a:p>
            <a:r>
              <a:rPr lang="en-AU" dirty="0" smtClean="0"/>
              <a:t>New Zealand</a:t>
            </a:r>
          </a:p>
          <a:p>
            <a:r>
              <a:rPr lang="en-AU" dirty="0" smtClean="0"/>
              <a:t>Canada</a:t>
            </a:r>
          </a:p>
          <a:p>
            <a:r>
              <a:rPr lang="en-AU" dirty="0" smtClean="0"/>
              <a:t>United States</a:t>
            </a:r>
            <a:endParaRPr lang="en-AU" dirty="0"/>
          </a:p>
        </p:txBody>
      </p:sp>
      <p:sp>
        <p:nvSpPr>
          <p:cNvPr id="4" name="Slide Number Placeholder 3"/>
          <p:cNvSpPr>
            <a:spLocks noGrp="1"/>
          </p:cNvSpPr>
          <p:nvPr>
            <p:ph type="sldNum" sz="quarter" idx="12"/>
          </p:nvPr>
        </p:nvSpPr>
        <p:spPr/>
        <p:txBody>
          <a:bodyPr/>
          <a:lstStyle/>
          <a:p>
            <a:fld id="{A8BF1A93-1DD6-4323-A940-9BD89BFF6ADA}"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United Kingdom</a:t>
            </a:r>
            <a:endParaRPr lang="en-AU" dirty="0">
              <a:solidFill>
                <a:schemeClr val="bg1"/>
              </a:solidFill>
            </a:endParaRPr>
          </a:p>
        </p:txBody>
      </p:sp>
      <p:sp>
        <p:nvSpPr>
          <p:cNvPr id="3" name="Content Placeholder 2"/>
          <p:cNvSpPr>
            <a:spLocks noGrp="1"/>
          </p:cNvSpPr>
          <p:nvPr>
            <p:ph idx="1"/>
          </p:nvPr>
        </p:nvSpPr>
        <p:spPr>
          <a:xfrm>
            <a:off x="457200" y="1600200"/>
            <a:ext cx="8229600" cy="4853136"/>
          </a:xfrm>
        </p:spPr>
        <p:txBody>
          <a:bodyPr/>
          <a:lstStyle/>
          <a:p>
            <a:r>
              <a:rPr lang="en-AU" dirty="0" smtClean="0"/>
              <a:t>Charitable companies: </a:t>
            </a:r>
            <a:r>
              <a:rPr lang="en-AU" i="1" dirty="0" smtClean="0"/>
              <a:t>Corporations Tax Act 2010 </a:t>
            </a:r>
            <a:endParaRPr lang="en-AU" dirty="0" smtClean="0"/>
          </a:p>
          <a:p>
            <a:r>
              <a:rPr lang="en-AU" dirty="0" smtClean="0"/>
              <a:t>Same provisions in </a:t>
            </a:r>
            <a:r>
              <a:rPr lang="en-AU" i="1" dirty="0" smtClean="0"/>
              <a:t>Income Tax Act 2007</a:t>
            </a:r>
            <a:r>
              <a:rPr lang="en-AU" dirty="0" smtClean="0"/>
              <a:t> for charitable trusts</a:t>
            </a:r>
          </a:p>
          <a:p>
            <a:pPr>
              <a:buNone/>
            </a:pPr>
            <a:r>
              <a:rPr lang="en-AU" sz="2400" dirty="0" smtClean="0"/>
              <a:t>Exemption for profits etc of charitable </a:t>
            </a:r>
            <a:r>
              <a:rPr lang="en-AU" sz="2400" dirty="0" smtClean="0"/>
              <a:t>trades (s 478)</a:t>
            </a:r>
            <a:endParaRPr lang="en-AU" sz="2400" dirty="0" smtClean="0"/>
          </a:p>
          <a:p>
            <a:r>
              <a:rPr lang="en-AU" sz="1600" dirty="0" smtClean="0"/>
              <a:t>(</a:t>
            </a:r>
            <a:r>
              <a:rPr lang="en-AU" sz="1600" dirty="0" smtClean="0"/>
              <a:t>1) The income mentioned in subsection (2) is not taken into account in calculating total profits if the condition in subsection (3) is met.</a:t>
            </a:r>
          </a:p>
          <a:p>
            <a:r>
              <a:rPr lang="en-AU" sz="1600" dirty="0" smtClean="0"/>
              <a:t>(2) The income referred to in subsection (1) is–</a:t>
            </a:r>
          </a:p>
          <a:p>
            <a:r>
              <a:rPr lang="en-AU" sz="1600" dirty="0" smtClean="0"/>
              <a:t>(</a:t>
            </a:r>
            <a:r>
              <a:rPr lang="en-AU" sz="1600" dirty="0" smtClean="0"/>
              <a:t>a) profits of a charitable trade carried on by a charitable company, and</a:t>
            </a:r>
          </a:p>
          <a:p>
            <a:r>
              <a:rPr lang="en-AU" sz="1600" dirty="0" smtClean="0"/>
              <a:t>(</a:t>
            </a:r>
            <a:r>
              <a:rPr lang="en-AU" sz="1600" dirty="0" smtClean="0"/>
              <a:t>b) post-cessation receipts arising from a charitable trade carried on by a charitable company which are received by the company or to which it is entitled.</a:t>
            </a:r>
            <a:endParaRPr lang="en-AU" sz="1600" dirty="0" smtClean="0"/>
          </a:p>
          <a:p>
            <a:r>
              <a:rPr lang="en-AU" sz="1600" dirty="0" smtClean="0"/>
              <a:t>(</a:t>
            </a:r>
            <a:r>
              <a:rPr lang="en-AU" sz="1600" dirty="0" smtClean="0"/>
              <a:t>3) The condition is that the profits are, or (as the case may be) the post-cessation receipt is, applied to the purposes of the charitable company only. </a:t>
            </a:r>
            <a:endParaRPr lang="en-AU" sz="1600" dirty="0" smtClean="0"/>
          </a:p>
          <a:p>
            <a:endParaRPr lang="en-AU" sz="1600" dirty="0" smtClean="0"/>
          </a:p>
          <a:p>
            <a:endParaRPr lang="en-AU" sz="1600" dirty="0" smtClean="0"/>
          </a:p>
          <a:p>
            <a:endParaRPr lang="en-AU" dirty="0"/>
          </a:p>
        </p:txBody>
      </p:sp>
      <p:sp>
        <p:nvSpPr>
          <p:cNvPr id="4" name="Slide Number Placeholder 3"/>
          <p:cNvSpPr>
            <a:spLocks noGrp="1"/>
          </p:cNvSpPr>
          <p:nvPr>
            <p:ph type="sldNum" sz="quarter" idx="12"/>
          </p:nvPr>
        </p:nvSpPr>
        <p:spPr/>
        <p:txBody>
          <a:bodyPr/>
          <a:lstStyle/>
          <a:p>
            <a:fld id="{A8BF1A93-1DD6-4323-A940-9BD89BFF6ADA}"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United Kingdom</a:t>
            </a:r>
            <a:endParaRPr lang="en-AU" dirty="0">
              <a:solidFill>
                <a:schemeClr val="bg1"/>
              </a:solidFill>
            </a:endParaRPr>
          </a:p>
        </p:txBody>
      </p:sp>
      <p:sp>
        <p:nvSpPr>
          <p:cNvPr id="3" name="Content Placeholder 2"/>
          <p:cNvSpPr>
            <a:spLocks noGrp="1"/>
          </p:cNvSpPr>
          <p:nvPr>
            <p:ph idx="1"/>
          </p:nvPr>
        </p:nvSpPr>
        <p:spPr>
          <a:xfrm>
            <a:off x="457200" y="1600200"/>
            <a:ext cx="8229600" cy="4997152"/>
          </a:xfrm>
        </p:spPr>
        <p:txBody>
          <a:bodyPr/>
          <a:lstStyle/>
          <a:p>
            <a:pPr>
              <a:buNone/>
            </a:pPr>
            <a:r>
              <a:rPr lang="en-AU" sz="2800" dirty="0" smtClean="0"/>
              <a:t>Meaning </a:t>
            </a:r>
            <a:r>
              <a:rPr lang="en-AU" sz="2800" dirty="0" smtClean="0"/>
              <a:t>of "charitable </a:t>
            </a:r>
            <a:r>
              <a:rPr lang="en-AU" sz="2800" dirty="0" smtClean="0"/>
              <a:t>trade“ (s 479)</a:t>
            </a:r>
            <a:endParaRPr lang="en-AU" sz="2800" dirty="0" smtClean="0"/>
          </a:p>
          <a:p>
            <a:pPr>
              <a:buNone/>
            </a:pPr>
            <a:r>
              <a:rPr lang="en-AU" sz="1600" dirty="0" smtClean="0"/>
              <a:t>(</a:t>
            </a:r>
            <a:r>
              <a:rPr lang="en-AU" sz="1600" dirty="0" smtClean="0"/>
              <a:t>1) For the purposes of this Part a trade carried on by a charitable company is a charitable trade if–</a:t>
            </a:r>
          </a:p>
          <a:p>
            <a:pPr>
              <a:buNone/>
            </a:pPr>
            <a:r>
              <a:rPr lang="en-AU" sz="1600" dirty="0" smtClean="0"/>
              <a:t>(</a:t>
            </a:r>
            <a:r>
              <a:rPr lang="en-AU" sz="1600" dirty="0" smtClean="0"/>
              <a:t>a) the trade is exercised in the course of carrying out a primary purpose of the charitable company, or</a:t>
            </a:r>
          </a:p>
          <a:p>
            <a:pPr>
              <a:buNone/>
            </a:pPr>
            <a:r>
              <a:rPr lang="en-AU" sz="1600" dirty="0" smtClean="0"/>
              <a:t>(</a:t>
            </a:r>
            <a:r>
              <a:rPr lang="en-AU" sz="1600" dirty="0" smtClean="0"/>
              <a:t>b) the work in connection with the trade is mainly carried out by beneficiaries of the charitable company.</a:t>
            </a:r>
          </a:p>
          <a:p>
            <a:pPr>
              <a:buNone/>
            </a:pPr>
            <a:r>
              <a:rPr lang="en-AU" sz="1600" dirty="0" smtClean="0"/>
              <a:t>(</a:t>
            </a:r>
            <a:r>
              <a:rPr lang="en-AU" sz="1600" dirty="0" smtClean="0"/>
              <a:t>2) For the purposes of subsection (1)(a), if a trade is exercised partly in the course of carrying out a primary purpose of the charitable company and partly otherwise, each part is to be treated as a separate trade.</a:t>
            </a:r>
          </a:p>
          <a:p>
            <a:pPr>
              <a:buNone/>
            </a:pPr>
            <a:r>
              <a:rPr lang="en-AU" sz="1600" dirty="0" smtClean="0"/>
              <a:t>(</a:t>
            </a:r>
            <a:r>
              <a:rPr lang="en-AU" sz="1600" dirty="0" smtClean="0"/>
              <a:t>3) For the purposes of subsection (1)(b), if work in connection with a trade is carried out partly but not mainly by beneficiaries, the part in connection with which work is carried out by beneficiaries and the other part are to be treated as separate trades.</a:t>
            </a:r>
          </a:p>
          <a:p>
            <a:pPr>
              <a:buNone/>
            </a:pPr>
            <a:r>
              <a:rPr lang="en-AU" sz="1600" dirty="0" smtClean="0"/>
              <a:t>(</a:t>
            </a:r>
            <a:r>
              <a:rPr lang="en-AU" sz="1600" dirty="0" smtClean="0"/>
              <a:t>4) If different parts of a trade are treated as separate trades under subsection (2) or (3), a just and reasonable apportionment is to be made for that purpose of–</a:t>
            </a:r>
          </a:p>
          <a:p>
            <a:pPr>
              <a:buNone/>
            </a:pPr>
            <a:r>
              <a:rPr lang="en-AU" sz="1600" dirty="0" smtClean="0"/>
              <a:t>(</a:t>
            </a:r>
            <a:r>
              <a:rPr lang="en-AU" sz="1600" dirty="0" smtClean="0"/>
              <a:t>a) expenses and receipts of the trade, and</a:t>
            </a:r>
          </a:p>
          <a:p>
            <a:pPr>
              <a:buNone/>
            </a:pPr>
            <a:r>
              <a:rPr lang="en-AU" sz="1600" dirty="0" smtClean="0"/>
              <a:t>(</a:t>
            </a:r>
            <a:r>
              <a:rPr lang="en-AU" sz="1600" dirty="0" smtClean="0"/>
              <a:t>b) any amounts which are post-cessation receipts arising from the trade for the purposes of Part 3 of CTA 2009. </a:t>
            </a:r>
            <a:endParaRPr lang="en-AU" sz="1600" dirty="0" smtClean="0"/>
          </a:p>
          <a:p>
            <a:endParaRPr lang="en-AU" sz="1600" dirty="0" smtClean="0"/>
          </a:p>
          <a:p>
            <a:endParaRPr lang="en-AU" dirty="0"/>
          </a:p>
        </p:txBody>
      </p:sp>
      <p:sp>
        <p:nvSpPr>
          <p:cNvPr id="4" name="Slide Number Placeholder 3"/>
          <p:cNvSpPr>
            <a:spLocks noGrp="1"/>
          </p:cNvSpPr>
          <p:nvPr>
            <p:ph type="sldNum" sz="quarter" idx="12"/>
          </p:nvPr>
        </p:nvSpPr>
        <p:spPr/>
        <p:txBody>
          <a:bodyPr/>
          <a:lstStyle/>
          <a:p>
            <a:fld id="{A8BF1A93-1DD6-4323-A940-9BD89BFF6ADA}"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United Kingdom</a:t>
            </a:r>
            <a:endParaRPr lang="en-AU" dirty="0">
              <a:solidFill>
                <a:schemeClr val="bg1"/>
              </a:solidFill>
            </a:endParaRPr>
          </a:p>
        </p:txBody>
      </p:sp>
      <p:sp>
        <p:nvSpPr>
          <p:cNvPr id="3" name="Content Placeholder 2"/>
          <p:cNvSpPr>
            <a:spLocks noGrp="1"/>
          </p:cNvSpPr>
          <p:nvPr>
            <p:ph idx="1"/>
          </p:nvPr>
        </p:nvSpPr>
        <p:spPr>
          <a:xfrm>
            <a:off x="457200" y="1600200"/>
            <a:ext cx="8229600" cy="4997152"/>
          </a:xfrm>
        </p:spPr>
        <p:txBody>
          <a:bodyPr/>
          <a:lstStyle/>
          <a:p>
            <a:pPr>
              <a:buNone/>
            </a:pPr>
            <a:r>
              <a:rPr lang="en-AU" sz="2400" dirty="0" smtClean="0"/>
              <a:t>Exemption </a:t>
            </a:r>
            <a:r>
              <a:rPr lang="en-AU" sz="2400" dirty="0" smtClean="0"/>
              <a:t>for profits of small-scale trades </a:t>
            </a:r>
            <a:r>
              <a:rPr lang="en-AU" sz="2400" dirty="0" smtClean="0"/>
              <a:t>(s 480)</a:t>
            </a:r>
            <a:endParaRPr lang="en-AU" sz="2400" dirty="0" smtClean="0"/>
          </a:p>
          <a:p>
            <a:pPr>
              <a:buAutoNum type="arabicParenBoth"/>
            </a:pPr>
            <a:r>
              <a:rPr lang="en-AU" sz="1600" dirty="0" smtClean="0"/>
              <a:t>The </a:t>
            </a:r>
            <a:r>
              <a:rPr lang="en-AU" sz="1600" dirty="0" smtClean="0"/>
              <a:t>income mentioned in subsection </a:t>
            </a:r>
            <a:r>
              <a:rPr lang="en-AU" sz="1600" dirty="0" smtClean="0">
                <a:hlinkClick r:id="rId2" tooltip="Go to 480 Exemption for profits of small-scale trades (2) in Part 11, Chapter 3"/>
              </a:rPr>
              <a:t>(2)</a:t>
            </a:r>
            <a:r>
              <a:rPr lang="en-AU" sz="1600" dirty="0" smtClean="0"/>
              <a:t> is not taken into account in calculating total profits if conditions A and B are met. </a:t>
            </a:r>
            <a:r>
              <a:rPr lang="en-AU" sz="1600" dirty="0" smtClean="0"/>
              <a:t>…</a:t>
            </a:r>
          </a:p>
          <a:p>
            <a:pPr>
              <a:buNone/>
            </a:pPr>
            <a:r>
              <a:rPr lang="en-AU" sz="1600" dirty="0" smtClean="0"/>
              <a:t>(4) Condition A is– </a:t>
            </a:r>
          </a:p>
          <a:p>
            <a:pPr>
              <a:buNone/>
            </a:pPr>
            <a:r>
              <a:rPr lang="en-AU" sz="1600" dirty="0" smtClean="0"/>
              <a:t>(</a:t>
            </a:r>
            <a:r>
              <a:rPr lang="en-AU" sz="1600" dirty="0" smtClean="0"/>
              <a:t>a) in the case of the profits of a trade, that the profits are profits of an accounting period in relation to which the condition specified in section 482 (condition as to trading and miscellaneous incoming resources) is met, and </a:t>
            </a:r>
          </a:p>
          <a:p>
            <a:pPr>
              <a:buNone/>
            </a:pPr>
            <a:r>
              <a:rPr lang="en-AU" sz="1600" dirty="0" smtClean="0"/>
              <a:t>(b) in the case of a post-cessation receipt, that it is received in such an accounting period. </a:t>
            </a:r>
          </a:p>
          <a:p>
            <a:pPr>
              <a:buNone/>
            </a:pPr>
            <a:r>
              <a:rPr lang="en-AU" sz="1600" dirty="0" smtClean="0"/>
              <a:t>(5) Condition B is that the profits are, or (as the case may be) the receipt is, applied to the purposes of the charitable company only. </a:t>
            </a:r>
          </a:p>
          <a:p>
            <a:pPr>
              <a:buNone/>
            </a:pPr>
            <a:r>
              <a:rPr lang="en-AU" sz="1600" dirty="0" smtClean="0"/>
              <a:t>(6) The exemption under subsection (1) requires a claim. </a:t>
            </a:r>
          </a:p>
          <a:p>
            <a:pPr>
              <a:buNone/>
            </a:pPr>
            <a:r>
              <a:rPr lang="en-AU" sz="1600" dirty="0" smtClean="0"/>
              <a:t>(7) In this section "post-cessation receipt" means an amount that is a post-cessation receipt for the purposes of Part 3 of CTA 2009 (see sections 190 to 195 of that Act). </a:t>
            </a:r>
          </a:p>
          <a:p>
            <a:endParaRPr lang="en-AU" sz="1600" dirty="0" smtClean="0"/>
          </a:p>
          <a:p>
            <a:endParaRPr lang="en-AU" dirty="0"/>
          </a:p>
        </p:txBody>
      </p:sp>
      <p:sp>
        <p:nvSpPr>
          <p:cNvPr id="4" name="Slide Number Placeholder 3"/>
          <p:cNvSpPr>
            <a:spLocks noGrp="1"/>
          </p:cNvSpPr>
          <p:nvPr>
            <p:ph type="sldNum" sz="quarter" idx="12"/>
          </p:nvPr>
        </p:nvSpPr>
        <p:spPr/>
        <p:txBody>
          <a:bodyPr/>
          <a:lstStyle/>
          <a:p>
            <a:fld id="{A8BF1A93-1DD6-4323-A940-9BD89BFF6ADA}"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New Zealand</a:t>
            </a:r>
            <a:endParaRPr lang="en-AU" dirty="0">
              <a:solidFill>
                <a:schemeClr val="bg1"/>
              </a:solidFill>
            </a:endParaRPr>
          </a:p>
        </p:txBody>
      </p:sp>
      <p:sp>
        <p:nvSpPr>
          <p:cNvPr id="3" name="Content Placeholder 2"/>
          <p:cNvSpPr>
            <a:spLocks noGrp="1"/>
          </p:cNvSpPr>
          <p:nvPr>
            <p:ph idx="1"/>
          </p:nvPr>
        </p:nvSpPr>
        <p:spPr/>
        <p:txBody>
          <a:bodyPr/>
          <a:lstStyle/>
          <a:p>
            <a:pPr>
              <a:buNone/>
            </a:pPr>
            <a:r>
              <a:rPr lang="en-AU" sz="2000" b="1" dirty="0">
                <a:solidFill>
                  <a:schemeClr val="tx1"/>
                </a:solidFill>
                <a:latin typeface="+mn-lt"/>
                <a:ea typeface="+mn-ea"/>
                <a:cs typeface="+mn-cs"/>
              </a:rPr>
              <a:t>Income Tax Act </a:t>
            </a:r>
            <a:r>
              <a:rPr lang="en-AU" sz="2000" b="1" dirty="0" smtClean="0">
                <a:solidFill>
                  <a:schemeClr val="tx1"/>
                </a:solidFill>
                <a:latin typeface="+mn-lt"/>
                <a:ea typeface="+mn-ea"/>
                <a:cs typeface="+mn-cs"/>
              </a:rPr>
              <a:t>2007</a:t>
            </a:r>
            <a:r>
              <a:rPr lang="en-AU" sz="2000" dirty="0" smtClean="0">
                <a:solidFill>
                  <a:schemeClr val="tx1"/>
                </a:solidFill>
                <a:latin typeface="+mn-lt"/>
                <a:ea typeface="+mn-ea"/>
                <a:cs typeface="+mn-cs"/>
              </a:rPr>
              <a:t> </a:t>
            </a:r>
            <a:r>
              <a:rPr lang="en-AU" sz="2000" dirty="0">
                <a:solidFill>
                  <a:schemeClr val="tx1"/>
                </a:solidFill>
                <a:latin typeface="+mn-lt"/>
                <a:ea typeface="+mn-ea"/>
                <a:cs typeface="+mn-cs"/>
                <a:hlinkClick r:id="rId2"/>
              </a:rPr>
              <a:t>Part C Income</a:t>
            </a:r>
            <a:r>
              <a:rPr lang="en-AU" sz="2000" dirty="0">
                <a:solidFill>
                  <a:schemeClr val="tx1"/>
                </a:solidFill>
                <a:latin typeface="+mn-lt"/>
                <a:ea typeface="+mn-ea"/>
                <a:cs typeface="+mn-cs"/>
              </a:rPr>
              <a:t>,  </a:t>
            </a:r>
            <a:r>
              <a:rPr lang="en-AU" sz="2000" dirty="0">
                <a:solidFill>
                  <a:schemeClr val="tx1"/>
                </a:solidFill>
                <a:latin typeface="+mn-lt"/>
                <a:ea typeface="+mn-ea"/>
                <a:cs typeface="+mn-cs"/>
                <a:hlinkClick r:id="rId3"/>
              </a:rPr>
              <a:t>Subpart CW—Exempt income</a:t>
            </a:r>
            <a:endParaRPr lang="en-AU" sz="2000" dirty="0">
              <a:solidFill>
                <a:schemeClr val="tx1"/>
              </a:solidFill>
              <a:latin typeface="+mn-lt"/>
              <a:ea typeface="+mn-ea"/>
              <a:cs typeface="+mn-cs"/>
            </a:endParaRPr>
          </a:p>
          <a:p>
            <a:pPr>
              <a:buNone/>
            </a:pPr>
            <a:r>
              <a:rPr lang="en-NZ" sz="2000" b="1" dirty="0">
                <a:solidFill>
                  <a:schemeClr val="tx1"/>
                </a:solidFill>
                <a:latin typeface="+mn-lt"/>
                <a:ea typeface="+mn-ea"/>
                <a:cs typeface="+mn-cs"/>
              </a:rPr>
              <a:t>CW 41 Charities: non-business income</a:t>
            </a:r>
            <a:endParaRPr lang="en-AU" sz="2000" b="1" dirty="0">
              <a:solidFill>
                <a:schemeClr val="tx1"/>
              </a:solidFill>
              <a:latin typeface="+mn-lt"/>
              <a:ea typeface="+mn-ea"/>
              <a:cs typeface="+mn-cs"/>
            </a:endParaRPr>
          </a:p>
          <a:p>
            <a:pPr>
              <a:buNone/>
            </a:pPr>
            <a:r>
              <a:rPr lang="en-NZ" sz="2000" dirty="0" smtClean="0">
                <a:solidFill>
                  <a:schemeClr val="tx1"/>
                </a:solidFill>
                <a:latin typeface="+mn-lt"/>
                <a:ea typeface="+mn-ea"/>
                <a:cs typeface="+mn-cs"/>
              </a:rPr>
              <a:t>(</a:t>
            </a:r>
            <a:r>
              <a:rPr lang="en-NZ" sz="2000" dirty="0">
                <a:solidFill>
                  <a:schemeClr val="tx1"/>
                </a:solidFill>
                <a:latin typeface="+mn-lt"/>
                <a:ea typeface="+mn-ea"/>
                <a:cs typeface="+mn-cs"/>
              </a:rPr>
              <a:t>1) The following are exempt income:</a:t>
            </a:r>
            <a:endParaRPr lang="en-AU" sz="2000" dirty="0">
              <a:solidFill>
                <a:schemeClr val="tx1"/>
              </a:solidFill>
              <a:latin typeface="+mn-lt"/>
              <a:ea typeface="+mn-ea"/>
              <a:cs typeface="+mn-cs"/>
            </a:endParaRPr>
          </a:p>
          <a:p>
            <a:pPr lvl="1">
              <a:buNone/>
            </a:pPr>
            <a:r>
              <a:rPr lang="en-NZ" sz="2000" dirty="0">
                <a:solidFill>
                  <a:schemeClr val="tx1"/>
                </a:solidFill>
                <a:latin typeface="+mn-lt"/>
              </a:rPr>
              <a:t>(a) an amount of income derived by a trustee in trust for charitable purposes:</a:t>
            </a:r>
            <a:endParaRPr lang="en-AU" sz="2000" dirty="0">
              <a:solidFill>
                <a:schemeClr val="tx1"/>
              </a:solidFill>
              <a:latin typeface="+mn-lt"/>
            </a:endParaRPr>
          </a:p>
          <a:p>
            <a:pPr lvl="1">
              <a:buNone/>
            </a:pPr>
            <a:r>
              <a:rPr lang="en-NZ" sz="2000" dirty="0">
                <a:solidFill>
                  <a:schemeClr val="tx1"/>
                </a:solidFill>
                <a:latin typeface="+mn-lt"/>
              </a:rPr>
              <a:t>(b) an amount of income derived by a society or institution established and maintained exclusively for charitable purposes and not carried on for the private pecuniary profit of any individual</a:t>
            </a:r>
            <a:r>
              <a:rPr lang="en-NZ" sz="2000" dirty="0" smtClean="0">
                <a:solidFill>
                  <a:schemeClr val="tx1"/>
                </a:solidFill>
                <a:latin typeface="+mn-lt"/>
              </a:rPr>
              <a:t>.</a:t>
            </a:r>
          </a:p>
          <a:p>
            <a:pPr>
              <a:buNone/>
            </a:pPr>
            <a:r>
              <a:rPr lang="en-NZ" sz="2000" b="1" dirty="0" smtClean="0">
                <a:solidFill>
                  <a:schemeClr val="tx1"/>
                </a:solidFill>
                <a:latin typeface="+mn-lt"/>
                <a:ea typeface="+mn-ea"/>
                <a:cs typeface="+mn-cs"/>
              </a:rPr>
              <a:t>Exclusion</a:t>
            </a:r>
            <a:r>
              <a:rPr lang="en-NZ" sz="2000" b="1" dirty="0">
                <a:solidFill>
                  <a:schemeClr val="tx1"/>
                </a:solidFill>
                <a:latin typeface="+mn-lt"/>
                <a:ea typeface="+mn-ea"/>
                <a:cs typeface="+mn-cs"/>
              </a:rPr>
              <a:t>: business income</a:t>
            </a:r>
            <a:endParaRPr lang="en-AU" sz="2000" b="1" dirty="0">
              <a:solidFill>
                <a:schemeClr val="tx1"/>
              </a:solidFill>
              <a:latin typeface="+mn-lt"/>
              <a:ea typeface="+mn-ea"/>
              <a:cs typeface="+mn-cs"/>
            </a:endParaRPr>
          </a:p>
          <a:p>
            <a:pPr>
              <a:buNone/>
            </a:pPr>
            <a:r>
              <a:rPr lang="en-NZ" sz="2000" dirty="0">
                <a:solidFill>
                  <a:schemeClr val="tx1"/>
                </a:solidFill>
                <a:latin typeface="+mn-lt"/>
                <a:ea typeface="+mn-ea"/>
                <a:cs typeface="+mn-cs"/>
              </a:rPr>
              <a:t>(3) This section does not apply to an amount of income derived from a business carried on by, or for, or for the benefit of a trust, society, or institution of a kind referred to in subsection (1).</a:t>
            </a:r>
            <a:endParaRPr lang="en-AU" sz="2000" dirty="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2"/>
          </p:nvPr>
        </p:nvSpPr>
        <p:spPr/>
        <p:txBody>
          <a:bodyPr/>
          <a:lstStyle/>
          <a:p>
            <a:fld id="{A8BF1A93-1DD6-4323-A940-9BD89BFF6ADA}"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NZ" sz="2000" b="1" dirty="0">
                <a:solidFill>
                  <a:schemeClr val="tx1"/>
                </a:solidFill>
                <a:latin typeface="+mn-lt"/>
                <a:ea typeface="+mn-ea"/>
                <a:cs typeface="+mn-cs"/>
              </a:rPr>
              <a:t>CW 42 Charities: business income</a:t>
            </a:r>
            <a:endParaRPr lang="en-AU" sz="2000" dirty="0">
              <a:solidFill>
                <a:schemeClr val="tx1"/>
              </a:solidFill>
              <a:latin typeface="+mn-lt"/>
              <a:ea typeface="+mn-ea"/>
              <a:cs typeface="+mn-cs"/>
            </a:endParaRPr>
          </a:p>
          <a:p>
            <a:pPr lvl="0">
              <a:buNone/>
            </a:pPr>
            <a:r>
              <a:rPr lang="en-NZ" sz="2000" b="1" dirty="0">
                <a:solidFill>
                  <a:schemeClr val="tx1"/>
                </a:solidFill>
                <a:latin typeface="+mn-lt"/>
                <a:ea typeface="+mn-ea"/>
                <a:cs typeface="+mn-cs"/>
              </a:rPr>
              <a:t>Exempt income</a:t>
            </a:r>
            <a:endParaRPr lang="en-AU" sz="2000" dirty="0">
              <a:solidFill>
                <a:schemeClr val="tx1"/>
              </a:solidFill>
              <a:latin typeface="+mn-lt"/>
              <a:ea typeface="+mn-ea"/>
              <a:cs typeface="+mn-cs"/>
            </a:endParaRPr>
          </a:p>
          <a:p>
            <a:pPr>
              <a:buNone/>
            </a:pPr>
            <a:r>
              <a:rPr lang="en-NZ" sz="2000" dirty="0">
                <a:solidFill>
                  <a:schemeClr val="tx1"/>
                </a:solidFill>
                <a:latin typeface="+mn-lt"/>
                <a:ea typeface="+mn-ea"/>
                <a:cs typeface="+mn-cs"/>
              </a:rPr>
              <a:t>(1) Income derived directly or indirectly from a business carried on by, or for, or for the benefit of a trust, society, or institution of a kind referred to in </a:t>
            </a:r>
            <a:r>
              <a:rPr lang="en-NZ" sz="2000" dirty="0">
                <a:solidFill>
                  <a:schemeClr val="tx1"/>
                </a:solidFill>
                <a:latin typeface="+mn-lt"/>
                <a:ea typeface="+mn-ea"/>
                <a:cs typeface="+mn-cs"/>
                <a:hlinkClick r:id="rId2"/>
              </a:rPr>
              <a:t>section CW 41(1)</a:t>
            </a:r>
            <a:r>
              <a:rPr lang="en-NZ" sz="2000" dirty="0">
                <a:solidFill>
                  <a:schemeClr val="tx1"/>
                </a:solidFill>
                <a:latin typeface="+mn-lt"/>
                <a:ea typeface="+mn-ea"/>
                <a:cs typeface="+mn-cs"/>
              </a:rPr>
              <a:t> is exempt income if—</a:t>
            </a:r>
            <a:endParaRPr lang="en-AU" sz="2000" dirty="0">
              <a:solidFill>
                <a:schemeClr val="tx1"/>
              </a:solidFill>
              <a:latin typeface="+mn-lt"/>
              <a:ea typeface="+mn-ea"/>
              <a:cs typeface="+mn-cs"/>
            </a:endParaRPr>
          </a:p>
          <a:p>
            <a:pPr>
              <a:buNone/>
            </a:pPr>
            <a:r>
              <a:rPr lang="en-NZ" sz="2000" dirty="0" smtClean="0">
                <a:solidFill>
                  <a:schemeClr val="tx1"/>
                </a:solidFill>
                <a:latin typeface="+mn-lt"/>
                <a:ea typeface="+mn-ea"/>
                <a:cs typeface="+mn-cs"/>
              </a:rPr>
              <a:t>	(</a:t>
            </a:r>
            <a:r>
              <a:rPr lang="en-NZ" sz="2000" dirty="0">
                <a:solidFill>
                  <a:schemeClr val="tx1"/>
                </a:solidFill>
                <a:latin typeface="+mn-lt"/>
                <a:ea typeface="+mn-ea"/>
                <a:cs typeface="+mn-cs"/>
              </a:rPr>
              <a:t>a) the trust, society, or institution </a:t>
            </a:r>
            <a:r>
              <a:rPr lang="en-NZ" sz="2000" b="1" dirty="0">
                <a:solidFill>
                  <a:schemeClr val="tx1"/>
                </a:solidFill>
                <a:latin typeface="+mn-lt"/>
                <a:ea typeface="+mn-ea"/>
                <a:cs typeface="+mn-cs"/>
              </a:rPr>
              <a:t>carries out its charitable purposes in New Zealand</a:t>
            </a:r>
            <a:r>
              <a:rPr lang="en-NZ" sz="2000" dirty="0">
                <a:solidFill>
                  <a:schemeClr val="tx1"/>
                </a:solidFill>
                <a:latin typeface="+mn-lt"/>
                <a:ea typeface="+mn-ea"/>
                <a:cs typeface="+mn-cs"/>
              </a:rPr>
              <a:t>; and</a:t>
            </a:r>
            <a:endParaRPr lang="en-AU" sz="2000" dirty="0">
              <a:solidFill>
                <a:schemeClr val="tx1"/>
              </a:solidFill>
              <a:latin typeface="+mn-lt"/>
              <a:ea typeface="+mn-ea"/>
              <a:cs typeface="+mn-cs"/>
            </a:endParaRPr>
          </a:p>
          <a:p>
            <a:pPr>
              <a:buNone/>
            </a:pPr>
            <a:r>
              <a:rPr lang="en-NZ" sz="2000" dirty="0" smtClean="0">
                <a:solidFill>
                  <a:schemeClr val="tx1"/>
                </a:solidFill>
                <a:latin typeface="+mn-lt"/>
                <a:ea typeface="+mn-ea"/>
                <a:cs typeface="+mn-cs"/>
              </a:rPr>
              <a:t>	(</a:t>
            </a:r>
            <a:r>
              <a:rPr lang="en-NZ" sz="2000" dirty="0">
                <a:solidFill>
                  <a:schemeClr val="tx1"/>
                </a:solidFill>
                <a:latin typeface="+mn-lt"/>
                <a:ea typeface="+mn-ea"/>
                <a:cs typeface="+mn-cs"/>
              </a:rPr>
              <a:t>b) the trustee or trustees of the trust, the society, or the institution is or are, at the time that the income is derived, a tax charity; and</a:t>
            </a:r>
            <a:endParaRPr lang="en-AU" sz="2000" dirty="0">
              <a:solidFill>
                <a:schemeClr val="tx1"/>
              </a:solidFill>
              <a:latin typeface="+mn-lt"/>
              <a:ea typeface="+mn-ea"/>
              <a:cs typeface="+mn-cs"/>
            </a:endParaRPr>
          </a:p>
          <a:p>
            <a:pPr>
              <a:buNone/>
            </a:pPr>
            <a:r>
              <a:rPr lang="en-NZ" sz="2000" dirty="0" smtClean="0">
                <a:solidFill>
                  <a:schemeClr val="tx1"/>
                </a:solidFill>
                <a:latin typeface="+mn-lt"/>
                <a:ea typeface="+mn-ea"/>
                <a:cs typeface="+mn-cs"/>
              </a:rPr>
              <a:t>	(</a:t>
            </a:r>
            <a:r>
              <a:rPr lang="en-NZ" sz="2000" dirty="0">
                <a:solidFill>
                  <a:schemeClr val="tx1"/>
                </a:solidFill>
                <a:latin typeface="+mn-lt"/>
                <a:ea typeface="+mn-ea"/>
                <a:cs typeface="+mn-cs"/>
              </a:rPr>
              <a:t>c) no person with some control over the business is able to direct or divert, to their own benefit or advantage, an amount derived from the business. </a:t>
            </a:r>
            <a:endParaRPr lang="en-NZ" sz="2000" dirty="0" smtClean="0">
              <a:solidFill>
                <a:schemeClr val="tx1"/>
              </a:solidFill>
              <a:latin typeface="+mn-lt"/>
              <a:ea typeface="+mn-ea"/>
              <a:cs typeface="+mn-cs"/>
            </a:endParaRPr>
          </a:p>
          <a:p>
            <a:pPr>
              <a:buNone/>
            </a:pPr>
            <a:r>
              <a:rPr lang="en-NZ" sz="2000" dirty="0" smtClean="0"/>
              <a:t>…</a:t>
            </a:r>
            <a:endParaRPr lang="en-AU" sz="2000" dirty="0"/>
          </a:p>
        </p:txBody>
      </p:sp>
      <p:sp>
        <p:nvSpPr>
          <p:cNvPr id="4" name="Slide Number Placeholder 3"/>
          <p:cNvSpPr>
            <a:spLocks noGrp="1"/>
          </p:cNvSpPr>
          <p:nvPr>
            <p:ph type="sldNum" sz="quarter" idx="12"/>
          </p:nvPr>
        </p:nvSpPr>
        <p:spPr/>
        <p:txBody>
          <a:bodyPr/>
          <a:lstStyle/>
          <a:p>
            <a:fld id="{A8BF1A93-1DD6-4323-A940-9BD89BFF6ADA}"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29B89DD-DDB4-407E-BB1D-ED7259A2BE84}" type="slidenum">
              <a:rPr lang="en-US" smtClean="0"/>
              <a:pPr/>
              <a:t>2</a:t>
            </a:fld>
            <a:endParaRPr lang="en-US"/>
          </a:p>
        </p:txBody>
      </p:sp>
      <p:graphicFrame>
        <p:nvGraphicFramePr>
          <p:cNvPr id="3" name="C 1"/>
          <p:cNvGraphicFramePr/>
          <p:nvPr/>
        </p:nvGraphicFramePr>
        <p:xfrm>
          <a:off x="827584" y="764704"/>
          <a:ext cx="7560840" cy="626469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Canada</a:t>
            </a:r>
            <a:endParaRPr lang="en-AU" dirty="0">
              <a:solidFill>
                <a:schemeClr val="bg1"/>
              </a:solidFill>
            </a:endParaRPr>
          </a:p>
        </p:txBody>
      </p:sp>
      <p:sp>
        <p:nvSpPr>
          <p:cNvPr id="3" name="Content Placeholder 2"/>
          <p:cNvSpPr>
            <a:spLocks noGrp="1"/>
          </p:cNvSpPr>
          <p:nvPr>
            <p:ph idx="1"/>
          </p:nvPr>
        </p:nvSpPr>
        <p:spPr/>
        <p:txBody>
          <a:bodyPr/>
          <a:lstStyle/>
          <a:p>
            <a:pPr>
              <a:buNone/>
            </a:pPr>
            <a:r>
              <a:rPr lang="en-AU" sz="2000" b="1" dirty="0" smtClean="0"/>
              <a:t>Section 149.1(2)(</a:t>
            </a:r>
            <a:r>
              <a:rPr lang="en-AU" sz="2000" b="1" i="1" dirty="0" smtClean="0"/>
              <a:t>a</a:t>
            </a:r>
            <a:r>
              <a:rPr lang="en-AU" sz="2000" b="1" dirty="0" smtClean="0"/>
              <a:t>)  and (3)(a) Revocation of registration</a:t>
            </a:r>
          </a:p>
          <a:p>
            <a:r>
              <a:rPr lang="en-AU" sz="2000" dirty="0" smtClean="0"/>
              <a:t>The Minister may revoke the registration of a charity or public foundation where it “carries on a business that is not a related business of that charity”</a:t>
            </a:r>
          </a:p>
          <a:p>
            <a:r>
              <a:rPr lang="en-AU" sz="2000" dirty="0" smtClean="0"/>
              <a:t>Applies to charities and public foundations (private foundations are prohibited from carrying on business)</a:t>
            </a:r>
          </a:p>
          <a:p>
            <a:pPr>
              <a:buNone/>
            </a:pPr>
            <a:endParaRPr lang="en-AU" sz="2000" i="1" dirty="0" smtClean="0"/>
          </a:p>
          <a:p>
            <a:r>
              <a:rPr lang="en-AU" sz="2000" i="1" dirty="0" smtClean="0"/>
              <a:t>“related business”</a:t>
            </a:r>
            <a:r>
              <a:rPr lang="en-AU" sz="2000" dirty="0" smtClean="0"/>
              <a:t>, in relation to a charity, includes a business that is unrelated to the objects of the charity if substantially all persons employed by the charity in the carrying on of that business are not remunerated for that employment;</a:t>
            </a:r>
          </a:p>
          <a:p>
            <a:pPr lvl="1"/>
            <a:endParaRPr lang="en-AU" sz="2400" dirty="0"/>
          </a:p>
        </p:txBody>
      </p:sp>
      <p:sp>
        <p:nvSpPr>
          <p:cNvPr id="4" name="Slide Number Placeholder 3"/>
          <p:cNvSpPr>
            <a:spLocks noGrp="1"/>
          </p:cNvSpPr>
          <p:nvPr>
            <p:ph type="sldNum" sz="quarter" idx="12"/>
          </p:nvPr>
        </p:nvSpPr>
        <p:spPr/>
        <p:txBody>
          <a:bodyPr/>
          <a:lstStyle/>
          <a:p>
            <a:fld id="{A8BF1A93-1DD6-4323-A940-9BD89BFF6ADA}"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74638"/>
            <a:ext cx="7499176" cy="1143000"/>
          </a:xfrm>
        </p:spPr>
        <p:txBody>
          <a:bodyPr/>
          <a:lstStyle/>
          <a:p>
            <a:r>
              <a:rPr lang="en-AU" sz="4000" dirty="0" smtClean="0">
                <a:solidFill>
                  <a:schemeClr val="bg1"/>
                </a:solidFill>
              </a:rPr>
              <a:t>Revenue Canada Interpretation</a:t>
            </a:r>
            <a:endParaRPr lang="en-AU" sz="4000" dirty="0">
              <a:solidFill>
                <a:schemeClr val="bg1"/>
              </a:solidFill>
            </a:endParaRPr>
          </a:p>
        </p:txBody>
      </p:sp>
      <p:sp>
        <p:nvSpPr>
          <p:cNvPr id="3" name="Content Placeholder 2"/>
          <p:cNvSpPr>
            <a:spLocks noGrp="1"/>
          </p:cNvSpPr>
          <p:nvPr>
            <p:ph idx="1"/>
          </p:nvPr>
        </p:nvSpPr>
        <p:spPr/>
        <p:txBody>
          <a:bodyPr/>
          <a:lstStyle/>
          <a:p>
            <a:pPr>
              <a:buNone/>
            </a:pPr>
            <a:r>
              <a:rPr lang="en-AU" sz="2000" b="1" dirty="0" smtClean="0"/>
              <a:t>Policy Statement:  What is a Related Business?</a:t>
            </a:r>
            <a:r>
              <a:rPr lang="en-AU" sz="2000" dirty="0"/>
              <a:t> </a:t>
            </a:r>
            <a:r>
              <a:rPr lang="en-AU" sz="2000" dirty="0" smtClean="0"/>
              <a:t>CPS-019 2003</a:t>
            </a:r>
          </a:p>
          <a:p>
            <a:r>
              <a:rPr lang="en-AU" sz="2000" dirty="0" smtClean="0"/>
              <a:t>There are two kinds of related businesses:</a:t>
            </a:r>
          </a:p>
          <a:p>
            <a:pPr lvl="1"/>
            <a:r>
              <a:rPr lang="en-AU" sz="2000" dirty="0" smtClean="0"/>
              <a:t>businesses that are run substantially by volunteers; and</a:t>
            </a:r>
          </a:p>
          <a:p>
            <a:pPr lvl="1"/>
            <a:r>
              <a:rPr lang="en-AU" sz="2000" dirty="0" smtClean="0"/>
              <a:t>businesses that are linked to a charity's purpose and subordinate to that purpose.</a:t>
            </a:r>
          </a:p>
          <a:p>
            <a:r>
              <a:rPr lang="en-AU" sz="2000" dirty="0"/>
              <a:t>The Income Tax Act says that charities can lose their registration if they carry on an </a:t>
            </a:r>
            <a:r>
              <a:rPr lang="en-AU" sz="2000" b="1" dirty="0"/>
              <a:t>unrelated business</a:t>
            </a:r>
            <a:r>
              <a:rPr lang="en-AU" sz="2000" dirty="0"/>
              <a:t>. By implication, the law allows them to carry on a related business. </a:t>
            </a:r>
          </a:p>
          <a:p>
            <a:r>
              <a:rPr lang="en-AU" sz="2000" dirty="0" smtClean="0"/>
              <a:t>Charity law, reinforced by provisions in the </a:t>
            </a:r>
            <a:r>
              <a:rPr lang="en-AU" sz="2000" i="1" dirty="0" smtClean="0"/>
              <a:t>Income Tax Act</a:t>
            </a:r>
            <a:r>
              <a:rPr lang="en-AU" sz="2000" dirty="0" smtClean="0"/>
              <a:t>, requires that charities have exclusively charitable purposes. Running a business cannot become a purpose in its own right—it must remain subordinated to the organization's charitable purpose.</a:t>
            </a:r>
          </a:p>
          <a:p>
            <a:endParaRPr lang="en-AU" sz="2000" dirty="0"/>
          </a:p>
        </p:txBody>
      </p:sp>
      <p:sp>
        <p:nvSpPr>
          <p:cNvPr id="4" name="Slide Number Placeholder 3"/>
          <p:cNvSpPr>
            <a:spLocks noGrp="1"/>
          </p:cNvSpPr>
          <p:nvPr>
            <p:ph type="sldNum" sz="quarter" idx="12"/>
          </p:nvPr>
        </p:nvSpPr>
        <p:spPr/>
        <p:txBody>
          <a:bodyPr/>
          <a:lstStyle/>
          <a:p>
            <a:fld id="{A8BF1A93-1DD6-4323-A940-9BD89BFF6ADA}"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United States</a:t>
            </a:r>
            <a:endParaRPr lang="en-AU" dirty="0">
              <a:solidFill>
                <a:schemeClr val="bg1"/>
              </a:solidFill>
            </a:endParaRPr>
          </a:p>
        </p:txBody>
      </p:sp>
      <p:sp>
        <p:nvSpPr>
          <p:cNvPr id="3" name="Content Placeholder 2"/>
          <p:cNvSpPr>
            <a:spLocks noGrp="1"/>
          </p:cNvSpPr>
          <p:nvPr>
            <p:ph idx="1"/>
          </p:nvPr>
        </p:nvSpPr>
        <p:spPr/>
        <p:txBody>
          <a:bodyPr/>
          <a:lstStyle/>
          <a:p>
            <a:pPr>
              <a:buNone/>
            </a:pPr>
            <a:r>
              <a:rPr lang="en-AU" sz="2000" dirty="0" smtClean="0">
                <a:hlinkClick r:id="rId2" tooltip="TITLE 26 - INTERNAL REVENUE CODE"/>
              </a:rPr>
              <a:t>TITLE 26</a:t>
            </a:r>
            <a:r>
              <a:rPr lang="en-AU" sz="2000" dirty="0" smtClean="0"/>
              <a:t> &gt; </a:t>
            </a:r>
            <a:r>
              <a:rPr lang="en-AU" sz="2000" dirty="0" smtClean="0">
                <a:hlinkClick r:id="rId3" tooltip="Subtitle A - Income Taxes"/>
              </a:rPr>
              <a:t>Subtitle A</a:t>
            </a:r>
            <a:r>
              <a:rPr lang="en-AU" sz="2000" dirty="0" smtClean="0"/>
              <a:t> &gt; </a:t>
            </a:r>
            <a:r>
              <a:rPr lang="en-AU" sz="2000" dirty="0" smtClean="0">
                <a:hlinkClick r:id="rId4" tooltip="CHAPTER 1 - NORMAL TAXES AND SURTAXES"/>
              </a:rPr>
              <a:t>CHAPTER 1</a:t>
            </a:r>
            <a:r>
              <a:rPr lang="en-AU" sz="2000" dirty="0" smtClean="0"/>
              <a:t> &gt; </a:t>
            </a:r>
            <a:r>
              <a:rPr lang="en-AU" sz="2000" dirty="0" smtClean="0">
                <a:hlinkClick r:id="rId5" tooltip="Subchapter F - Exempt Organizations"/>
              </a:rPr>
              <a:t>Subchapter F</a:t>
            </a:r>
            <a:r>
              <a:rPr lang="en-AU" sz="2000" dirty="0" smtClean="0"/>
              <a:t> </a:t>
            </a:r>
          </a:p>
          <a:p>
            <a:pPr>
              <a:buNone/>
            </a:pPr>
            <a:r>
              <a:rPr lang="en-AU" sz="2000" b="1" dirty="0" smtClean="0"/>
              <a:t>PART III—TAXATION OF BUSINESS INCOME OF CERTAIN EXEMPT ORGANIZATIONS</a:t>
            </a:r>
          </a:p>
          <a:p>
            <a:pPr>
              <a:buNone/>
            </a:pPr>
            <a:r>
              <a:rPr lang="en-AU" sz="2000" dirty="0" smtClean="0">
                <a:hlinkClick r:id="rId6"/>
              </a:rPr>
              <a:t>§ 511</a:t>
            </a:r>
            <a:r>
              <a:rPr lang="en-AU" sz="2000" dirty="0" smtClean="0"/>
              <a:t>. Imposition of tax on unrelated business income of charitable, etc., organizations</a:t>
            </a:r>
          </a:p>
          <a:p>
            <a:pPr>
              <a:buNone/>
            </a:pPr>
            <a:r>
              <a:rPr lang="en-AU" sz="2000" dirty="0" smtClean="0">
                <a:hlinkClick r:id="rId7"/>
              </a:rPr>
              <a:t>§ 512</a:t>
            </a:r>
            <a:r>
              <a:rPr lang="en-AU" sz="2000" dirty="0" smtClean="0"/>
              <a:t>. Unrelated business taxable income</a:t>
            </a:r>
          </a:p>
          <a:p>
            <a:pPr>
              <a:buNone/>
            </a:pPr>
            <a:r>
              <a:rPr lang="en-AU" sz="2000" dirty="0" smtClean="0">
                <a:hlinkClick r:id="rId8"/>
              </a:rPr>
              <a:t>§ 513</a:t>
            </a:r>
            <a:r>
              <a:rPr lang="en-AU" sz="2000" dirty="0" smtClean="0"/>
              <a:t>. Unrelated trade or business</a:t>
            </a:r>
          </a:p>
          <a:p>
            <a:pPr>
              <a:buNone/>
            </a:pPr>
            <a:r>
              <a:rPr lang="en-AU" sz="2000" dirty="0" smtClean="0">
                <a:hlinkClick r:id="rId9"/>
              </a:rPr>
              <a:t>§ 514</a:t>
            </a:r>
            <a:r>
              <a:rPr lang="en-AU" sz="2000" dirty="0" smtClean="0"/>
              <a:t>. Unrelated debt-financed income</a:t>
            </a:r>
          </a:p>
        </p:txBody>
      </p:sp>
      <p:sp>
        <p:nvSpPr>
          <p:cNvPr id="4" name="Slide Number Placeholder 3"/>
          <p:cNvSpPr>
            <a:spLocks noGrp="1"/>
          </p:cNvSpPr>
          <p:nvPr>
            <p:ph type="sldNum" sz="quarter" idx="12"/>
          </p:nvPr>
        </p:nvSpPr>
        <p:spPr/>
        <p:txBody>
          <a:bodyPr/>
          <a:lstStyle/>
          <a:p>
            <a:fld id="{A8BF1A93-1DD6-4323-A940-9BD89BFF6ADA}"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sz="1800" b="1" dirty="0" smtClean="0"/>
              <a:t>Section 512 </a:t>
            </a:r>
            <a:r>
              <a:rPr lang="en-AU" sz="1800" dirty="0" smtClean="0"/>
              <a:t>(a) General Rule </a:t>
            </a:r>
          </a:p>
          <a:p>
            <a:pPr>
              <a:buNone/>
            </a:pPr>
            <a:r>
              <a:rPr lang="en-AU" sz="1800" dirty="0"/>
              <a:t>	</a:t>
            </a:r>
            <a:r>
              <a:rPr lang="en-AU" sz="1800" dirty="0" smtClean="0"/>
              <a:t>Except as otherwise provided in this subsection, the term "unrelated business taxable income" means the gross income derived by any organization from any unrelated trade or business (as defined in </a:t>
            </a:r>
            <a:r>
              <a:rPr lang="en-AU" sz="1800" dirty="0" smtClean="0">
                <a:hlinkClick r:id="rId2"/>
              </a:rPr>
              <a:t>section 513</a:t>
            </a:r>
            <a:r>
              <a:rPr lang="en-AU" sz="1800" dirty="0" smtClean="0"/>
              <a:t>) regularly carried on by it, less the deductions allowed by this chapter which are directly connected with the carrying on of such trade or business, both computed with the modifications provided in subsection (b).</a:t>
            </a:r>
          </a:p>
          <a:p>
            <a:pPr>
              <a:buNone/>
            </a:pPr>
            <a:endParaRPr lang="en-AU" sz="1800" dirty="0"/>
          </a:p>
          <a:p>
            <a:pPr>
              <a:buNone/>
            </a:pPr>
            <a:r>
              <a:rPr lang="en-AU" sz="1800" b="1" dirty="0">
                <a:solidFill>
                  <a:schemeClr val="tx1"/>
                </a:solidFill>
                <a:latin typeface="+mn-lt"/>
                <a:ea typeface="+mn-ea"/>
                <a:cs typeface="+mn-cs"/>
              </a:rPr>
              <a:t>Sec. 513. Unrelated trade or </a:t>
            </a:r>
            <a:r>
              <a:rPr lang="en-AU" sz="1800" b="1" dirty="0" smtClean="0">
                <a:solidFill>
                  <a:schemeClr val="tx1"/>
                </a:solidFill>
                <a:latin typeface="+mn-lt"/>
                <a:ea typeface="+mn-ea"/>
                <a:cs typeface="+mn-cs"/>
              </a:rPr>
              <a:t>business</a:t>
            </a:r>
            <a:r>
              <a:rPr lang="en-AU" sz="1800" dirty="0" smtClean="0"/>
              <a:t> </a:t>
            </a:r>
          </a:p>
          <a:p>
            <a:pPr>
              <a:buNone/>
            </a:pPr>
            <a:r>
              <a:rPr lang="en-AU" sz="1800" dirty="0" smtClean="0">
                <a:solidFill>
                  <a:schemeClr val="tx1"/>
                </a:solidFill>
                <a:latin typeface="+mn-lt"/>
                <a:ea typeface="+mn-ea"/>
                <a:cs typeface="+mn-cs"/>
              </a:rPr>
              <a:t>(a</a:t>
            </a:r>
            <a:r>
              <a:rPr lang="en-AU" sz="1800" dirty="0">
                <a:solidFill>
                  <a:schemeClr val="tx1"/>
                </a:solidFill>
                <a:latin typeface="+mn-lt"/>
                <a:ea typeface="+mn-ea"/>
                <a:cs typeface="+mn-cs"/>
              </a:rPr>
              <a:t>) General rule</a:t>
            </a:r>
            <a:br>
              <a:rPr lang="en-AU" sz="1800" dirty="0">
                <a:solidFill>
                  <a:schemeClr val="tx1"/>
                </a:solidFill>
                <a:latin typeface="+mn-lt"/>
                <a:ea typeface="+mn-ea"/>
                <a:cs typeface="+mn-cs"/>
              </a:rPr>
            </a:br>
            <a:r>
              <a:rPr lang="en-AU" sz="1800" dirty="0" smtClean="0">
                <a:solidFill>
                  <a:schemeClr val="tx1"/>
                </a:solidFill>
                <a:latin typeface="+mn-lt"/>
                <a:ea typeface="+mn-ea"/>
                <a:cs typeface="+mn-cs"/>
              </a:rPr>
              <a:t>The </a:t>
            </a:r>
            <a:r>
              <a:rPr lang="en-AU" sz="1800" dirty="0">
                <a:solidFill>
                  <a:schemeClr val="tx1"/>
                </a:solidFill>
                <a:latin typeface="+mn-lt"/>
                <a:ea typeface="+mn-ea"/>
                <a:cs typeface="+mn-cs"/>
              </a:rPr>
              <a:t>term "unrelated trade or business" </a:t>
            </a:r>
            <a:r>
              <a:rPr lang="en-AU" sz="1800" dirty="0" smtClean="0">
                <a:solidFill>
                  <a:schemeClr val="tx1"/>
                </a:solidFill>
                <a:latin typeface="+mn-lt"/>
                <a:ea typeface="+mn-ea"/>
                <a:cs typeface="+mn-cs"/>
              </a:rPr>
              <a:t>means … any </a:t>
            </a:r>
            <a:r>
              <a:rPr lang="en-AU" sz="1800" dirty="0">
                <a:solidFill>
                  <a:schemeClr val="tx1"/>
                </a:solidFill>
                <a:latin typeface="+mn-lt"/>
                <a:ea typeface="+mn-ea"/>
                <a:cs typeface="+mn-cs"/>
              </a:rPr>
              <a:t>trade or business the conduct of which is not substantially related (aside from the need of such organization for income or funds or the use it makes of the profits derived) to the exercise or performance by such organization of its charitable, educational, or other purpose or function constituting the basis for its exemption under </a:t>
            </a:r>
            <a:r>
              <a:rPr lang="en-AU" sz="1800" dirty="0">
                <a:solidFill>
                  <a:schemeClr val="tx1"/>
                </a:solidFill>
                <a:latin typeface="+mn-lt"/>
                <a:ea typeface="+mn-ea"/>
                <a:cs typeface="+mn-cs"/>
                <a:hlinkClick r:id="rId3"/>
              </a:rPr>
              <a:t>section 501</a:t>
            </a:r>
            <a:r>
              <a:rPr lang="en-AU" sz="1800" dirty="0">
                <a:solidFill>
                  <a:schemeClr val="tx1"/>
                </a:solidFill>
                <a:latin typeface="+mn-lt"/>
                <a:ea typeface="+mn-ea"/>
                <a:cs typeface="+mn-cs"/>
              </a:rPr>
              <a:t> </a:t>
            </a:r>
            <a:endParaRPr lang="en-AU" sz="1800" dirty="0" smtClean="0">
              <a:solidFill>
                <a:schemeClr val="tx1"/>
              </a:solidFill>
              <a:latin typeface="+mn-lt"/>
              <a:ea typeface="+mn-ea"/>
              <a:cs typeface="+mn-cs"/>
            </a:endParaRPr>
          </a:p>
          <a:p>
            <a:pPr>
              <a:buNone/>
            </a:pPr>
            <a:endParaRPr lang="en-AU" sz="1800" dirty="0"/>
          </a:p>
        </p:txBody>
      </p:sp>
      <p:sp>
        <p:nvSpPr>
          <p:cNvPr id="4" name="Slide Number Placeholder 3"/>
          <p:cNvSpPr>
            <a:spLocks noGrp="1"/>
          </p:cNvSpPr>
          <p:nvPr>
            <p:ph type="sldNum" sz="quarter" idx="12"/>
          </p:nvPr>
        </p:nvSpPr>
        <p:spPr/>
        <p:txBody>
          <a:bodyPr/>
          <a:lstStyle/>
          <a:p>
            <a:fld id="{A8BF1A93-1DD6-4323-A940-9BD89BFF6ADA}"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67544" y="1484784"/>
            <a:ext cx="8424936" cy="4680520"/>
          </a:xfrm>
        </p:spPr>
        <p:txBody>
          <a:bodyPr/>
          <a:lstStyle/>
          <a:p>
            <a:pPr>
              <a:buNone/>
            </a:pPr>
            <a:r>
              <a:rPr lang="en-AU" sz="1800" b="1" dirty="0" smtClean="0">
                <a:solidFill>
                  <a:schemeClr val="tx1"/>
                </a:solidFill>
                <a:latin typeface="+mn-lt"/>
                <a:ea typeface="+mn-ea"/>
                <a:cs typeface="+mn-cs"/>
              </a:rPr>
              <a:t>Sec 512 (b)</a:t>
            </a:r>
          </a:p>
          <a:p>
            <a:pPr>
              <a:buNone/>
            </a:pPr>
            <a:r>
              <a:rPr lang="en-AU" sz="1800" dirty="0" smtClean="0">
                <a:solidFill>
                  <a:schemeClr val="tx1"/>
                </a:solidFill>
                <a:latin typeface="+mn-lt"/>
                <a:ea typeface="+mn-ea"/>
                <a:cs typeface="+mn-cs"/>
              </a:rPr>
              <a:t>…	There </a:t>
            </a:r>
            <a:r>
              <a:rPr lang="en-AU" sz="1800" dirty="0">
                <a:solidFill>
                  <a:schemeClr val="tx1"/>
                </a:solidFill>
                <a:latin typeface="+mn-lt"/>
                <a:ea typeface="+mn-ea"/>
                <a:cs typeface="+mn-cs"/>
              </a:rPr>
              <a:t>shall be excluded all dividends, interest, payments with respect to securities loans (as defined in subsection (a)(5), amounts received or accrued as consideration for entering into agreements to make loans, and annuities, and all deductions directly connected with such income.</a:t>
            </a:r>
            <a:br>
              <a:rPr lang="en-AU" sz="1800" dirty="0">
                <a:solidFill>
                  <a:schemeClr val="tx1"/>
                </a:solidFill>
                <a:latin typeface="+mn-lt"/>
                <a:ea typeface="+mn-ea"/>
                <a:cs typeface="+mn-cs"/>
              </a:rPr>
            </a:br>
            <a:endParaRPr lang="en-AU" sz="1800" dirty="0" smtClean="0">
              <a:solidFill>
                <a:schemeClr val="tx1"/>
              </a:solidFill>
              <a:latin typeface="+mn-lt"/>
              <a:ea typeface="+mn-ea"/>
              <a:cs typeface="+mn-cs"/>
            </a:endParaRPr>
          </a:p>
          <a:p>
            <a:pPr>
              <a:buNone/>
            </a:pPr>
            <a:r>
              <a:rPr lang="en-AU" sz="1800" dirty="0" smtClean="0">
                <a:solidFill>
                  <a:schemeClr val="tx1"/>
                </a:solidFill>
                <a:latin typeface="+mn-lt"/>
                <a:ea typeface="+mn-ea"/>
                <a:cs typeface="+mn-cs"/>
              </a:rPr>
              <a:t>…	There </a:t>
            </a:r>
            <a:r>
              <a:rPr lang="en-AU" sz="1800" dirty="0">
                <a:solidFill>
                  <a:schemeClr val="tx1"/>
                </a:solidFill>
                <a:latin typeface="+mn-lt"/>
                <a:ea typeface="+mn-ea"/>
                <a:cs typeface="+mn-cs"/>
              </a:rPr>
              <a:t>shall be excluded all royalties (including overriding royalties) whether measured by production or by gross or taxable income from the property, and all deductions directly connected with such income.</a:t>
            </a:r>
            <a:br>
              <a:rPr lang="en-AU" sz="1800" dirty="0">
                <a:solidFill>
                  <a:schemeClr val="tx1"/>
                </a:solidFill>
                <a:latin typeface="+mn-lt"/>
                <a:ea typeface="+mn-ea"/>
                <a:cs typeface="+mn-cs"/>
              </a:rPr>
            </a:br>
            <a:endParaRPr lang="en-AU" sz="1800" dirty="0" smtClean="0">
              <a:solidFill>
                <a:schemeClr val="tx1"/>
              </a:solidFill>
              <a:latin typeface="+mn-lt"/>
              <a:ea typeface="+mn-ea"/>
              <a:cs typeface="+mn-cs"/>
            </a:endParaRPr>
          </a:p>
          <a:p>
            <a:pPr>
              <a:buNone/>
            </a:pPr>
            <a:r>
              <a:rPr lang="en-AU" sz="1800" dirty="0" smtClean="0"/>
              <a:t>… </a:t>
            </a:r>
            <a:r>
              <a:rPr lang="en-AU" sz="1800" dirty="0" smtClean="0">
                <a:solidFill>
                  <a:schemeClr val="tx1"/>
                </a:solidFill>
                <a:latin typeface="+mn-lt"/>
                <a:ea typeface="+mn-ea"/>
                <a:cs typeface="+mn-cs"/>
              </a:rPr>
              <a:t>In </a:t>
            </a:r>
            <a:r>
              <a:rPr lang="en-AU" sz="1800" dirty="0">
                <a:solidFill>
                  <a:schemeClr val="tx1"/>
                </a:solidFill>
                <a:latin typeface="+mn-lt"/>
                <a:ea typeface="+mn-ea"/>
                <a:cs typeface="+mn-cs"/>
              </a:rPr>
              <a:t>the case of </a:t>
            </a:r>
            <a:r>
              <a:rPr lang="en-AU" sz="1800" dirty="0" smtClean="0">
                <a:solidFill>
                  <a:schemeClr val="tx1"/>
                </a:solidFill>
                <a:latin typeface="+mn-lt"/>
                <a:ea typeface="+mn-ea"/>
                <a:cs typeface="+mn-cs"/>
              </a:rPr>
              <a:t>rents—</a:t>
            </a:r>
            <a:r>
              <a:rPr lang="en-AU" sz="1800" dirty="0" smtClean="0"/>
              <a:t> … </a:t>
            </a:r>
            <a:r>
              <a:rPr lang="en-AU" sz="1800" dirty="0" smtClean="0">
                <a:solidFill>
                  <a:schemeClr val="tx1"/>
                </a:solidFill>
                <a:latin typeface="+mn-lt"/>
                <a:ea typeface="+mn-ea"/>
                <a:cs typeface="+mn-cs"/>
              </a:rPr>
              <a:t>there </a:t>
            </a:r>
            <a:r>
              <a:rPr lang="en-AU" sz="1800" dirty="0">
                <a:solidFill>
                  <a:schemeClr val="tx1"/>
                </a:solidFill>
                <a:latin typeface="+mn-lt"/>
                <a:ea typeface="+mn-ea"/>
                <a:cs typeface="+mn-cs"/>
              </a:rPr>
              <a:t>shall be </a:t>
            </a:r>
            <a:r>
              <a:rPr lang="en-AU" sz="1800" dirty="0" smtClean="0">
                <a:solidFill>
                  <a:schemeClr val="tx1"/>
                </a:solidFill>
                <a:latin typeface="+mn-lt"/>
                <a:ea typeface="+mn-ea"/>
                <a:cs typeface="+mn-cs"/>
              </a:rPr>
              <a:t>excluded—</a:t>
            </a:r>
            <a:r>
              <a:rPr lang="en-AU" sz="1800" dirty="0">
                <a:solidFill>
                  <a:schemeClr val="tx1"/>
                </a:solidFill>
                <a:latin typeface="+mn-lt"/>
                <a:ea typeface="+mn-ea"/>
                <a:cs typeface="+mn-cs"/>
              </a:rPr>
              <a:t/>
            </a:r>
            <a:br>
              <a:rPr lang="en-AU" sz="1800" dirty="0">
                <a:solidFill>
                  <a:schemeClr val="tx1"/>
                </a:solidFill>
                <a:latin typeface="+mn-lt"/>
                <a:ea typeface="+mn-ea"/>
                <a:cs typeface="+mn-cs"/>
              </a:rPr>
            </a:br>
            <a:r>
              <a:rPr lang="en-AU" sz="1800" dirty="0" smtClean="0">
                <a:solidFill>
                  <a:schemeClr val="tx1"/>
                </a:solidFill>
                <a:latin typeface="+mn-lt"/>
                <a:ea typeface="+mn-ea"/>
                <a:cs typeface="+mn-cs"/>
              </a:rPr>
              <a:t>(</a:t>
            </a:r>
            <a:r>
              <a:rPr lang="en-AU" sz="1800" dirty="0" err="1">
                <a:solidFill>
                  <a:schemeClr val="tx1"/>
                </a:solidFill>
                <a:latin typeface="+mn-lt"/>
                <a:ea typeface="+mn-ea"/>
                <a:cs typeface="+mn-cs"/>
              </a:rPr>
              <a:t>i</a:t>
            </a:r>
            <a:r>
              <a:rPr lang="en-AU" sz="1800" dirty="0">
                <a:solidFill>
                  <a:schemeClr val="tx1"/>
                </a:solidFill>
                <a:latin typeface="+mn-lt"/>
                <a:ea typeface="+mn-ea"/>
                <a:cs typeface="+mn-cs"/>
              </a:rPr>
              <a:t>) all rents from real property </a:t>
            </a:r>
            <a:r>
              <a:rPr lang="en-AU" sz="1800" dirty="0" smtClean="0">
                <a:solidFill>
                  <a:schemeClr val="tx1"/>
                </a:solidFill>
                <a:latin typeface="+mn-lt"/>
                <a:ea typeface="+mn-ea"/>
                <a:cs typeface="+mn-cs"/>
              </a:rPr>
              <a:t>…, </a:t>
            </a:r>
            <a:r>
              <a:rPr lang="en-AU" sz="1800" dirty="0">
                <a:solidFill>
                  <a:schemeClr val="tx1"/>
                </a:solidFill>
                <a:latin typeface="+mn-lt"/>
                <a:ea typeface="+mn-ea"/>
                <a:cs typeface="+mn-cs"/>
              </a:rPr>
              <a:t>and</a:t>
            </a:r>
            <a:br>
              <a:rPr lang="en-AU" sz="1800" dirty="0">
                <a:solidFill>
                  <a:schemeClr val="tx1"/>
                </a:solidFill>
                <a:latin typeface="+mn-lt"/>
                <a:ea typeface="+mn-ea"/>
                <a:cs typeface="+mn-cs"/>
              </a:rPr>
            </a:br>
            <a:r>
              <a:rPr lang="en-AU" sz="1800" dirty="0" smtClean="0">
                <a:solidFill>
                  <a:schemeClr val="tx1"/>
                </a:solidFill>
                <a:latin typeface="+mn-lt"/>
                <a:ea typeface="+mn-ea"/>
                <a:cs typeface="+mn-cs"/>
              </a:rPr>
              <a:t>(</a:t>
            </a:r>
            <a:r>
              <a:rPr lang="en-AU" sz="1800" dirty="0">
                <a:solidFill>
                  <a:schemeClr val="tx1"/>
                </a:solidFill>
                <a:latin typeface="+mn-lt"/>
                <a:ea typeface="+mn-ea"/>
                <a:cs typeface="+mn-cs"/>
              </a:rPr>
              <a:t>ii) all rents from personal property (including for purposes of this paragraph as personal property any property described in </a:t>
            </a:r>
            <a:r>
              <a:rPr lang="en-AU" sz="1800" dirty="0">
                <a:solidFill>
                  <a:schemeClr val="tx1"/>
                </a:solidFill>
                <a:latin typeface="+mn-lt"/>
                <a:ea typeface="+mn-ea"/>
                <a:cs typeface="+mn-cs"/>
                <a:hlinkClick r:id="rId2"/>
              </a:rPr>
              <a:t>section 1245(a)(3)(B)</a:t>
            </a:r>
            <a:r>
              <a:rPr lang="en-AU" sz="1800" dirty="0">
                <a:solidFill>
                  <a:schemeClr val="tx1"/>
                </a:solidFill>
                <a:latin typeface="+mn-lt"/>
                <a:ea typeface="+mn-ea"/>
                <a:cs typeface="+mn-cs"/>
              </a:rPr>
              <a:t>) leased with such real property, if the rents attributable to such personal property are an incidental amount of the total rents received or accrued under the lease, determined at the time the personal property is placed in service.</a:t>
            </a:r>
            <a:r>
              <a:rPr lang="en-AU" dirty="0">
                <a:solidFill>
                  <a:schemeClr val="tx1"/>
                </a:solidFill>
                <a:latin typeface="+mn-lt"/>
                <a:ea typeface="+mn-ea"/>
                <a:cs typeface="+mn-cs"/>
              </a:rPr>
              <a:t/>
            </a:r>
            <a:br>
              <a:rPr lang="en-AU" dirty="0">
                <a:solidFill>
                  <a:schemeClr val="tx1"/>
                </a:solidFill>
                <a:latin typeface="+mn-lt"/>
                <a:ea typeface="+mn-ea"/>
                <a:cs typeface="+mn-cs"/>
              </a:rPr>
            </a:br>
            <a:r>
              <a:rPr lang="en-AU" dirty="0">
                <a:solidFill>
                  <a:schemeClr val="tx1"/>
                </a:solidFill>
                <a:latin typeface="+mn-lt"/>
                <a:ea typeface="+mn-ea"/>
                <a:cs typeface="+mn-cs"/>
              </a:rPr>
              <a:t/>
            </a:r>
            <a:br>
              <a:rPr lang="en-AU" dirty="0">
                <a:solidFill>
                  <a:schemeClr val="tx1"/>
                </a:solidFill>
                <a:latin typeface="+mn-lt"/>
                <a:ea typeface="+mn-ea"/>
                <a:cs typeface="+mn-cs"/>
              </a:rPr>
            </a:br>
            <a:endParaRPr lang="en-AU" dirty="0"/>
          </a:p>
        </p:txBody>
      </p:sp>
      <p:sp>
        <p:nvSpPr>
          <p:cNvPr id="4" name="Slide Number Placeholder 3"/>
          <p:cNvSpPr>
            <a:spLocks noGrp="1"/>
          </p:cNvSpPr>
          <p:nvPr>
            <p:ph type="sldNum" sz="quarter" idx="12"/>
          </p:nvPr>
        </p:nvSpPr>
        <p:spPr/>
        <p:txBody>
          <a:bodyPr/>
          <a:lstStyle/>
          <a:p>
            <a:fld id="{A8BF1A93-1DD6-4323-A940-9BD89BFF6ADA}"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sz="1800" b="1" dirty="0" smtClean="0">
                <a:solidFill>
                  <a:schemeClr val="tx1"/>
                </a:solidFill>
                <a:latin typeface="+mn-lt"/>
                <a:ea typeface="+mn-ea"/>
                <a:cs typeface="+mn-cs"/>
              </a:rPr>
              <a:t>Sec 513 </a:t>
            </a:r>
            <a:r>
              <a:rPr lang="en-AU" sz="1800" dirty="0" smtClean="0">
                <a:solidFill>
                  <a:schemeClr val="tx1"/>
                </a:solidFill>
                <a:latin typeface="+mn-lt"/>
                <a:ea typeface="+mn-ea"/>
                <a:cs typeface="+mn-cs"/>
              </a:rPr>
              <a:t>(c</a:t>
            </a:r>
            <a:r>
              <a:rPr lang="en-AU" sz="1800" dirty="0">
                <a:solidFill>
                  <a:schemeClr val="tx1"/>
                </a:solidFill>
                <a:latin typeface="+mn-lt"/>
                <a:ea typeface="+mn-ea"/>
                <a:cs typeface="+mn-cs"/>
              </a:rPr>
              <a:t>) Advertising, etc., activities</a:t>
            </a:r>
            <a:br>
              <a:rPr lang="en-AU" sz="1800" dirty="0">
                <a:solidFill>
                  <a:schemeClr val="tx1"/>
                </a:solidFill>
                <a:latin typeface="+mn-lt"/>
                <a:ea typeface="+mn-ea"/>
                <a:cs typeface="+mn-cs"/>
              </a:rPr>
            </a:br>
            <a:r>
              <a:rPr lang="en-AU" sz="1800" dirty="0">
                <a:solidFill>
                  <a:schemeClr val="tx1"/>
                </a:solidFill>
                <a:latin typeface="+mn-lt"/>
                <a:ea typeface="+mn-ea"/>
                <a:cs typeface="+mn-cs"/>
              </a:rPr>
              <a:t/>
            </a:r>
            <a:br>
              <a:rPr lang="en-AU" sz="1800" dirty="0">
                <a:solidFill>
                  <a:schemeClr val="tx1"/>
                </a:solidFill>
                <a:latin typeface="+mn-lt"/>
                <a:ea typeface="+mn-ea"/>
                <a:cs typeface="+mn-cs"/>
              </a:rPr>
            </a:br>
            <a:r>
              <a:rPr lang="en-AU" sz="1800" dirty="0">
                <a:solidFill>
                  <a:schemeClr val="tx1"/>
                </a:solidFill>
                <a:latin typeface="+mn-lt"/>
                <a:ea typeface="+mn-ea"/>
                <a:cs typeface="+mn-cs"/>
              </a:rPr>
              <a:t>For purposes of this section, the term "trade or business" </a:t>
            </a:r>
            <a:r>
              <a:rPr lang="en-AU" sz="1800" b="1" dirty="0">
                <a:solidFill>
                  <a:schemeClr val="tx1"/>
                </a:solidFill>
                <a:latin typeface="+mn-lt"/>
                <a:ea typeface="+mn-ea"/>
                <a:cs typeface="+mn-cs"/>
              </a:rPr>
              <a:t>includes</a:t>
            </a:r>
            <a:r>
              <a:rPr lang="en-AU" sz="1800" dirty="0">
                <a:solidFill>
                  <a:schemeClr val="tx1"/>
                </a:solidFill>
                <a:latin typeface="+mn-lt"/>
                <a:ea typeface="+mn-ea"/>
                <a:cs typeface="+mn-cs"/>
              </a:rPr>
              <a:t> any activity which is carried on for the production of income from the sale of goods or the performance of services. </a:t>
            </a:r>
            <a:endParaRPr lang="en-AU" sz="1800" dirty="0" smtClean="0">
              <a:solidFill>
                <a:schemeClr val="tx1"/>
              </a:solidFill>
              <a:latin typeface="+mn-lt"/>
              <a:ea typeface="+mn-ea"/>
              <a:cs typeface="+mn-cs"/>
            </a:endParaRPr>
          </a:p>
          <a:p>
            <a:pPr>
              <a:buNone/>
            </a:pPr>
            <a:endParaRPr lang="en-AU" sz="1800" dirty="0"/>
          </a:p>
          <a:p>
            <a:pPr>
              <a:buNone/>
            </a:pPr>
            <a:r>
              <a:rPr lang="en-AU" sz="1800" dirty="0" smtClean="0">
                <a:solidFill>
                  <a:schemeClr val="tx1"/>
                </a:solidFill>
                <a:latin typeface="+mn-lt"/>
                <a:ea typeface="+mn-ea"/>
                <a:cs typeface="+mn-cs"/>
              </a:rPr>
              <a:t>	For </a:t>
            </a:r>
            <a:r>
              <a:rPr lang="en-AU" sz="1800" dirty="0">
                <a:solidFill>
                  <a:schemeClr val="tx1"/>
                </a:solidFill>
                <a:latin typeface="+mn-lt"/>
                <a:ea typeface="+mn-ea"/>
                <a:cs typeface="+mn-cs"/>
              </a:rPr>
              <a:t>purposes of the preceding sentence, an activity does not lose identity as a trade or business merely because it is carried on within a larger aggregate of similar activities or within a larger complex of other </a:t>
            </a:r>
            <a:r>
              <a:rPr lang="en-AU" sz="1800" dirty="0" smtClean="0">
                <a:solidFill>
                  <a:schemeClr val="tx1"/>
                </a:solidFill>
                <a:latin typeface="+mn-lt"/>
                <a:ea typeface="+mn-ea"/>
                <a:cs typeface="+mn-cs"/>
              </a:rPr>
              <a:t>endeavours </a:t>
            </a:r>
            <a:r>
              <a:rPr lang="en-AU" sz="1800" dirty="0">
                <a:solidFill>
                  <a:schemeClr val="tx1"/>
                </a:solidFill>
                <a:latin typeface="+mn-lt"/>
                <a:ea typeface="+mn-ea"/>
                <a:cs typeface="+mn-cs"/>
              </a:rPr>
              <a:t>which may, or may not, be related to the exempt purposes of the </a:t>
            </a:r>
            <a:r>
              <a:rPr lang="en-AU" sz="1800" dirty="0" smtClean="0">
                <a:solidFill>
                  <a:schemeClr val="tx1"/>
                </a:solidFill>
                <a:latin typeface="+mn-lt"/>
                <a:ea typeface="+mn-ea"/>
                <a:cs typeface="+mn-cs"/>
              </a:rPr>
              <a:t>organization</a:t>
            </a:r>
            <a:r>
              <a:rPr lang="en-AU" sz="1800" dirty="0">
                <a:solidFill>
                  <a:schemeClr val="tx1"/>
                </a:solidFill>
                <a:latin typeface="+mn-lt"/>
                <a:ea typeface="+mn-ea"/>
                <a:cs typeface="+mn-cs"/>
              </a:rPr>
              <a:t>. </a:t>
            </a:r>
            <a:endParaRPr lang="en-AU" sz="1800" dirty="0" smtClean="0">
              <a:solidFill>
                <a:schemeClr val="tx1"/>
              </a:solidFill>
              <a:latin typeface="+mn-lt"/>
              <a:ea typeface="+mn-ea"/>
              <a:cs typeface="+mn-cs"/>
            </a:endParaRPr>
          </a:p>
          <a:p>
            <a:pPr>
              <a:buNone/>
            </a:pPr>
            <a:endParaRPr lang="en-AU" sz="1800" dirty="0"/>
          </a:p>
          <a:p>
            <a:pPr>
              <a:buNone/>
            </a:pPr>
            <a:r>
              <a:rPr lang="en-AU" sz="1800" dirty="0" smtClean="0">
                <a:solidFill>
                  <a:schemeClr val="tx1"/>
                </a:solidFill>
                <a:latin typeface="+mn-lt"/>
                <a:ea typeface="+mn-ea"/>
                <a:cs typeface="+mn-cs"/>
              </a:rPr>
              <a:t>	Where </a:t>
            </a:r>
            <a:r>
              <a:rPr lang="en-AU" sz="1800" dirty="0">
                <a:solidFill>
                  <a:schemeClr val="tx1"/>
                </a:solidFill>
                <a:latin typeface="+mn-lt"/>
                <a:ea typeface="+mn-ea"/>
                <a:cs typeface="+mn-cs"/>
              </a:rPr>
              <a:t>an activity carried on for profit constitutes an unrelated trade or business, no part of such trade or business shall be excluded from such classification merely because it does not result in profit.</a:t>
            </a:r>
            <a:br>
              <a:rPr lang="en-AU" sz="1800" dirty="0">
                <a:solidFill>
                  <a:schemeClr val="tx1"/>
                </a:solidFill>
                <a:latin typeface="+mn-lt"/>
                <a:ea typeface="+mn-ea"/>
                <a:cs typeface="+mn-cs"/>
              </a:rPr>
            </a:br>
            <a:endParaRPr lang="en-AU" sz="1800" dirty="0"/>
          </a:p>
        </p:txBody>
      </p:sp>
      <p:sp>
        <p:nvSpPr>
          <p:cNvPr id="4" name="Slide Number Placeholder 3"/>
          <p:cNvSpPr>
            <a:spLocks noGrp="1"/>
          </p:cNvSpPr>
          <p:nvPr>
            <p:ph type="sldNum" sz="quarter" idx="12"/>
          </p:nvPr>
        </p:nvSpPr>
        <p:spPr/>
        <p:txBody>
          <a:bodyPr/>
          <a:lstStyle/>
          <a:p>
            <a:fld id="{A8BF1A93-1DD6-4323-A940-9BD89BFF6ADA}"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pPr>
              <a:buNone/>
            </a:pPr>
            <a:r>
              <a:rPr lang="en-AU" sz="1800" b="1" dirty="0" smtClean="0">
                <a:solidFill>
                  <a:schemeClr val="tx1"/>
                </a:solidFill>
                <a:latin typeface="+mn-lt"/>
                <a:ea typeface="+mn-ea"/>
                <a:cs typeface="+mn-cs"/>
              </a:rPr>
              <a:t>Section 513 </a:t>
            </a:r>
            <a:r>
              <a:rPr lang="en-AU" sz="1800" dirty="0" smtClean="0">
                <a:solidFill>
                  <a:schemeClr val="tx1"/>
                </a:solidFill>
                <a:latin typeface="+mn-lt"/>
                <a:ea typeface="+mn-ea"/>
                <a:cs typeface="+mn-cs"/>
              </a:rPr>
              <a:t>… except that such term does not include any trade or business—</a:t>
            </a:r>
            <a:br>
              <a:rPr lang="en-AU" sz="1800" dirty="0" smtClean="0">
                <a:solidFill>
                  <a:schemeClr val="tx1"/>
                </a:solidFill>
                <a:latin typeface="+mn-lt"/>
                <a:ea typeface="+mn-ea"/>
                <a:cs typeface="+mn-cs"/>
              </a:rPr>
            </a:br>
            <a:r>
              <a:rPr lang="en-AU" sz="1800" dirty="0" smtClean="0">
                <a:solidFill>
                  <a:schemeClr val="tx1"/>
                </a:solidFill>
                <a:latin typeface="+mn-lt"/>
                <a:ea typeface="+mn-ea"/>
                <a:cs typeface="+mn-cs"/>
              </a:rPr>
              <a:t>(1) in which substantially all the work in carrying on such trade or business is performed for the organization without compensation; or</a:t>
            </a:r>
            <a:br>
              <a:rPr lang="en-AU" sz="1800" dirty="0" smtClean="0">
                <a:solidFill>
                  <a:schemeClr val="tx1"/>
                </a:solidFill>
                <a:latin typeface="+mn-lt"/>
                <a:ea typeface="+mn-ea"/>
                <a:cs typeface="+mn-cs"/>
              </a:rPr>
            </a:br>
            <a:r>
              <a:rPr lang="en-AU" sz="1800" dirty="0" smtClean="0">
                <a:solidFill>
                  <a:schemeClr val="tx1"/>
                </a:solidFill>
                <a:latin typeface="+mn-lt"/>
                <a:ea typeface="+mn-ea"/>
                <a:cs typeface="+mn-cs"/>
              </a:rPr>
              <a:t>(2) which is carried on … by the organization primarily for the convenience of its members, students, patients, officers, or employees …; or</a:t>
            </a:r>
            <a:br>
              <a:rPr lang="en-AU" sz="1800" dirty="0" smtClean="0">
                <a:solidFill>
                  <a:schemeClr val="tx1"/>
                </a:solidFill>
                <a:latin typeface="+mn-lt"/>
                <a:ea typeface="+mn-ea"/>
                <a:cs typeface="+mn-cs"/>
              </a:rPr>
            </a:br>
            <a:r>
              <a:rPr lang="en-AU" sz="1800" dirty="0" smtClean="0">
                <a:solidFill>
                  <a:schemeClr val="tx1"/>
                </a:solidFill>
                <a:latin typeface="+mn-lt"/>
                <a:ea typeface="+mn-ea"/>
                <a:cs typeface="+mn-cs"/>
              </a:rPr>
              <a:t>(3) which is the selling of merchandise, substantially all of which has been received by the organization as gifts or contributions.</a:t>
            </a:r>
          </a:p>
          <a:p>
            <a:pPr>
              <a:buNone/>
            </a:pPr>
            <a:r>
              <a:rPr lang="en-AU" sz="1800" dirty="0" smtClean="0"/>
              <a:t>….</a:t>
            </a:r>
          </a:p>
          <a:p>
            <a:pPr>
              <a:buNone/>
            </a:pPr>
            <a:r>
              <a:rPr lang="en-AU" sz="1800" dirty="0"/>
              <a:t>	</a:t>
            </a:r>
            <a:r>
              <a:rPr lang="en-AU" sz="1800" dirty="0" smtClean="0"/>
              <a:t>… </a:t>
            </a:r>
            <a:r>
              <a:rPr lang="en-AU" sz="1800" dirty="0" smtClean="0">
                <a:solidFill>
                  <a:schemeClr val="tx1"/>
                </a:solidFill>
                <a:latin typeface="+mn-lt"/>
                <a:ea typeface="+mn-ea"/>
                <a:cs typeface="+mn-cs"/>
              </a:rPr>
              <a:t>qualified </a:t>
            </a:r>
            <a:r>
              <a:rPr lang="en-AU" sz="1800" dirty="0">
                <a:solidFill>
                  <a:schemeClr val="tx1"/>
                </a:solidFill>
                <a:latin typeface="+mn-lt"/>
                <a:ea typeface="+mn-ea"/>
                <a:cs typeface="+mn-cs"/>
              </a:rPr>
              <a:t>public entertainment activities </a:t>
            </a:r>
            <a:r>
              <a:rPr lang="en-AU" sz="1800" dirty="0" smtClean="0">
                <a:solidFill>
                  <a:schemeClr val="tx1"/>
                </a:solidFill>
                <a:latin typeface="+mn-lt"/>
                <a:ea typeface="+mn-ea"/>
                <a:cs typeface="+mn-cs"/>
              </a:rPr>
              <a:t>or conventions </a:t>
            </a:r>
            <a:r>
              <a:rPr lang="en-AU" sz="1800" dirty="0">
                <a:solidFill>
                  <a:schemeClr val="tx1"/>
                </a:solidFill>
                <a:latin typeface="+mn-lt"/>
                <a:ea typeface="+mn-ea"/>
                <a:cs typeface="+mn-cs"/>
              </a:rPr>
              <a:t>and trade </a:t>
            </a:r>
            <a:r>
              <a:rPr lang="en-AU" sz="1800" dirty="0" smtClean="0">
                <a:solidFill>
                  <a:schemeClr val="tx1"/>
                </a:solidFill>
                <a:latin typeface="+mn-lt"/>
                <a:ea typeface="+mn-ea"/>
                <a:cs typeface="+mn-cs"/>
              </a:rPr>
              <a:t>shows</a:t>
            </a:r>
          </a:p>
          <a:p>
            <a:pPr>
              <a:buNone/>
            </a:pPr>
            <a:r>
              <a:rPr lang="en-AU" sz="1800" dirty="0" smtClean="0"/>
              <a:t>	… </a:t>
            </a:r>
            <a:r>
              <a:rPr lang="en-AU" sz="1800" dirty="0" smtClean="0">
                <a:solidFill>
                  <a:schemeClr val="tx1"/>
                </a:solidFill>
                <a:latin typeface="+mn-lt"/>
                <a:ea typeface="+mn-ea"/>
                <a:cs typeface="+mn-cs"/>
              </a:rPr>
              <a:t>Certain </a:t>
            </a:r>
            <a:r>
              <a:rPr lang="en-AU" sz="1800" dirty="0">
                <a:solidFill>
                  <a:schemeClr val="tx1"/>
                </a:solidFill>
                <a:latin typeface="+mn-lt"/>
                <a:ea typeface="+mn-ea"/>
                <a:cs typeface="+mn-cs"/>
              </a:rPr>
              <a:t>hospital </a:t>
            </a:r>
            <a:r>
              <a:rPr lang="en-AU" sz="1800" dirty="0" smtClean="0">
                <a:solidFill>
                  <a:schemeClr val="tx1"/>
                </a:solidFill>
                <a:latin typeface="+mn-lt"/>
                <a:ea typeface="+mn-ea"/>
                <a:cs typeface="+mn-cs"/>
              </a:rPr>
              <a:t>services</a:t>
            </a:r>
          </a:p>
          <a:p>
            <a:pPr>
              <a:buNone/>
            </a:pPr>
            <a:r>
              <a:rPr lang="en-AU" sz="1800" dirty="0"/>
              <a:t>	</a:t>
            </a:r>
            <a:r>
              <a:rPr lang="en-AU" sz="1800" dirty="0" smtClean="0"/>
              <a:t>… Certain bingo games</a:t>
            </a:r>
          </a:p>
          <a:p>
            <a:pPr>
              <a:buNone/>
            </a:pPr>
            <a:r>
              <a:rPr lang="en-AU" sz="1800" dirty="0" smtClean="0">
                <a:solidFill>
                  <a:schemeClr val="tx1"/>
                </a:solidFill>
                <a:latin typeface="+mn-lt"/>
                <a:ea typeface="+mn-ea"/>
                <a:cs typeface="+mn-cs"/>
              </a:rPr>
              <a:t>	… Certain </a:t>
            </a:r>
            <a:r>
              <a:rPr lang="en-AU" sz="1800" dirty="0">
                <a:solidFill>
                  <a:schemeClr val="tx1"/>
                </a:solidFill>
                <a:latin typeface="+mn-lt"/>
                <a:ea typeface="+mn-ea"/>
                <a:cs typeface="+mn-cs"/>
              </a:rPr>
              <a:t>distributions of low cost articles without obligation to purchase and exchanges and rentals of member </a:t>
            </a:r>
            <a:r>
              <a:rPr lang="en-AU" sz="1800" dirty="0" smtClean="0">
                <a:solidFill>
                  <a:schemeClr val="tx1"/>
                </a:solidFill>
                <a:latin typeface="+mn-lt"/>
                <a:ea typeface="+mn-ea"/>
                <a:cs typeface="+mn-cs"/>
              </a:rPr>
              <a:t>lists</a:t>
            </a:r>
          </a:p>
          <a:p>
            <a:pPr>
              <a:buNone/>
            </a:pPr>
            <a:endParaRPr lang="en-AU" sz="1800" dirty="0"/>
          </a:p>
          <a:p>
            <a:pPr>
              <a:buNone/>
            </a:pPr>
            <a:r>
              <a:rPr lang="en-AU" sz="1800" dirty="0" smtClean="0">
                <a:solidFill>
                  <a:schemeClr val="tx1"/>
                </a:solidFill>
                <a:latin typeface="+mn-lt"/>
                <a:ea typeface="+mn-ea"/>
                <a:cs typeface="+mn-cs"/>
              </a:rPr>
              <a:t>…</a:t>
            </a:r>
            <a:r>
              <a:rPr lang="en-AU" sz="1600" dirty="0">
                <a:solidFill>
                  <a:schemeClr val="tx1"/>
                </a:solidFill>
                <a:latin typeface="+mn-lt"/>
                <a:ea typeface="+mn-ea"/>
                <a:cs typeface="+mn-cs"/>
              </a:rPr>
              <a:t/>
            </a:r>
            <a:br>
              <a:rPr lang="en-AU" sz="1600" dirty="0">
                <a:solidFill>
                  <a:schemeClr val="tx1"/>
                </a:solidFill>
                <a:latin typeface="+mn-lt"/>
                <a:ea typeface="+mn-ea"/>
                <a:cs typeface="+mn-cs"/>
              </a:rPr>
            </a:br>
            <a:r>
              <a:rPr lang="en-AU" sz="1600" dirty="0">
                <a:solidFill>
                  <a:schemeClr val="tx1"/>
                </a:solidFill>
                <a:latin typeface="+mn-lt"/>
                <a:ea typeface="+mn-ea"/>
                <a:cs typeface="+mn-cs"/>
              </a:rPr>
              <a:t/>
            </a:r>
            <a:br>
              <a:rPr lang="en-AU" sz="1600" dirty="0">
                <a:solidFill>
                  <a:schemeClr val="tx1"/>
                </a:solidFill>
                <a:latin typeface="+mn-lt"/>
                <a:ea typeface="+mn-ea"/>
                <a:cs typeface="+mn-cs"/>
              </a:rPr>
            </a:br>
            <a:endParaRPr lang="en-AU" sz="1600" dirty="0" smtClean="0"/>
          </a:p>
          <a:p>
            <a:pPr>
              <a:buNone/>
            </a:pPr>
            <a:r>
              <a:rPr lang="en-AU" sz="1600" dirty="0">
                <a:solidFill>
                  <a:schemeClr val="tx1"/>
                </a:solidFill>
                <a:latin typeface="+mn-lt"/>
                <a:ea typeface="+mn-ea"/>
                <a:cs typeface="+mn-cs"/>
              </a:rPr>
              <a:t/>
            </a:r>
            <a:br>
              <a:rPr lang="en-AU" sz="1600" dirty="0">
                <a:solidFill>
                  <a:schemeClr val="tx1"/>
                </a:solidFill>
                <a:latin typeface="+mn-lt"/>
                <a:ea typeface="+mn-ea"/>
                <a:cs typeface="+mn-cs"/>
              </a:rPr>
            </a:br>
            <a:r>
              <a:rPr lang="en-AU" sz="1600" dirty="0">
                <a:solidFill>
                  <a:schemeClr val="tx1"/>
                </a:solidFill>
                <a:latin typeface="+mn-lt"/>
                <a:ea typeface="+mn-ea"/>
                <a:cs typeface="+mn-cs"/>
              </a:rPr>
              <a:t/>
            </a:r>
            <a:br>
              <a:rPr lang="en-AU" sz="1600" dirty="0">
                <a:solidFill>
                  <a:schemeClr val="tx1"/>
                </a:solidFill>
                <a:latin typeface="+mn-lt"/>
                <a:ea typeface="+mn-ea"/>
                <a:cs typeface="+mn-cs"/>
              </a:rPr>
            </a:br>
            <a:endParaRPr lang="en-AU" sz="1600" dirty="0" smtClean="0"/>
          </a:p>
          <a:p>
            <a:endParaRPr lang="en-AU" dirty="0"/>
          </a:p>
        </p:txBody>
      </p:sp>
      <p:sp>
        <p:nvSpPr>
          <p:cNvPr id="4" name="Slide Number Placeholder 3"/>
          <p:cNvSpPr>
            <a:spLocks noGrp="1"/>
          </p:cNvSpPr>
          <p:nvPr>
            <p:ph type="sldNum" sz="quarter" idx="12"/>
          </p:nvPr>
        </p:nvSpPr>
        <p:spPr/>
        <p:txBody>
          <a:bodyPr/>
          <a:lstStyle/>
          <a:p>
            <a:fld id="{A8BF1A93-1DD6-4323-A940-9BD89BFF6ADA}" type="slidenum">
              <a:rPr lang="en-US" smtClean="0"/>
              <a:pPr/>
              <a:t>26</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20688"/>
            <a:ext cx="8229600" cy="720080"/>
          </a:xfrm>
        </p:spPr>
        <p:txBody>
          <a:bodyPr/>
          <a:lstStyle/>
          <a:p>
            <a:r>
              <a:rPr lang="en-AU" sz="4000" dirty="0">
                <a:solidFill>
                  <a:schemeClr val="bg1"/>
                </a:solidFill>
                <a:latin typeface="+mj-lt"/>
                <a:ea typeface="+mj-ea"/>
                <a:cs typeface="+mj-cs"/>
              </a:rPr>
              <a:t>Extent of business activity</a:t>
            </a:r>
            <a:br>
              <a:rPr lang="en-AU" sz="4000" dirty="0">
                <a:solidFill>
                  <a:schemeClr val="bg1"/>
                </a:solidFill>
                <a:latin typeface="+mj-lt"/>
                <a:ea typeface="+mj-ea"/>
                <a:cs typeface="+mj-cs"/>
              </a:rPr>
            </a:br>
            <a:endParaRPr lang="en-AU" sz="4000" dirty="0">
              <a:solidFill>
                <a:schemeClr val="bg1"/>
              </a:solidFill>
            </a:endParaRPr>
          </a:p>
        </p:txBody>
      </p:sp>
      <p:sp>
        <p:nvSpPr>
          <p:cNvPr id="3" name="Content Placeholder 2"/>
          <p:cNvSpPr>
            <a:spLocks noGrp="1"/>
          </p:cNvSpPr>
          <p:nvPr>
            <p:ph idx="1"/>
          </p:nvPr>
        </p:nvSpPr>
        <p:spPr/>
        <p:txBody>
          <a:bodyPr/>
          <a:lstStyle/>
          <a:p>
            <a:r>
              <a:rPr lang="en-AU" sz="2200" i="1" dirty="0">
                <a:solidFill>
                  <a:schemeClr val="tx1"/>
                </a:solidFill>
                <a:latin typeface="+mn-lt"/>
                <a:ea typeface="+mn-ea"/>
                <a:cs typeface="+mn-cs"/>
              </a:rPr>
              <a:t>Finding Australia’s Social Enterprises Sector </a:t>
            </a:r>
            <a:r>
              <a:rPr lang="en-AU" sz="2200" i="1" dirty="0" smtClean="0">
                <a:solidFill>
                  <a:schemeClr val="tx1"/>
                </a:solidFill>
                <a:latin typeface="+mn-lt"/>
                <a:ea typeface="+mn-ea"/>
                <a:cs typeface="+mn-cs"/>
              </a:rPr>
              <a:t> Report</a:t>
            </a:r>
          </a:p>
          <a:p>
            <a:pPr lvl="1"/>
            <a:r>
              <a:rPr lang="en-US" sz="1400" dirty="0" smtClean="0">
                <a:solidFill>
                  <a:schemeClr val="tx1"/>
                </a:solidFill>
                <a:latin typeface="+mn-lt"/>
                <a:ea typeface="+mn-ea"/>
                <a:cs typeface="+mn-cs"/>
              </a:rPr>
              <a:t>Australian </a:t>
            </a:r>
            <a:r>
              <a:rPr lang="en-US" sz="1400" dirty="0">
                <a:solidFill>
                  <a:schemeClr val="tx1"/>
                </a:solidFill>
                <a:latin typeface="+mn-lt"/>
                <a:ea typeface="+mn-ea"/>
                <a:cs typeface="+mn-cs"/>
              </a:rPr>
              <a:t>Centre for Philanthropy and Nonprofit Studies, Queensland University of Technology, June </a:t>
            </a:r>
            <a:r>
              <a:rPr lang="en-US" sz="1400" dirty="0" smtClean="0">
                <a:solidFill>
                  <a:schemeClr val="tx1"/>
                </a:solidFill>
                <a:latin typeface="+mn-lt"/>
                <a:ea typeface="+mn-ea"/>
                <a:cs typeface="+mn-cs"/>
              </a:rPr>
              <a:t>2010</a:t>
            </a:r>
            <a:r>
              <a:rPr lang="en-AU" sz="1400" i="1" dirty="0" smtClean="0">
                <a:ea typeface="+mn-ea"/>
                <a:cs typeface="+mn-cs"/>
              </a:rPr>
              <a:t>, s</a:t>
            </a:r>
            <a:r>
              <a:rPr lang="en-AU" sz="1400" dirty="0" smtClean="0">
                <a:solidFill>
                  <a:schemeClr val="tx1"/>
                </a:solidFill>
                <a:latin typeface="+mn-lt"/>
                <a:ea typeface="+mn-ea"/>
                <a:cs typeface="+mn-cs"/>
              </a:rPr>
              <a:t>urveyed 539 organisations mostly in education, arts and recreation</a:t>
            </a:r>
          </a:p>
          <a:p>
            <a:r>
              <a:rPr lang="en-AU" sz="2200" dirty="0" smtClean="0">
                <a:solidFill>
                  <a:schemeClr val="tx1"/>
                </a:solidFill>
                <a:latin typeface="+mn-lt"/>
                <a:ea typeface="+mn-ea"/>
                <a:cs typeface="+mn-cs"/>
              </a:rPr>
              <a:t>64.9% conducted only </a:t>
            </a:r>
            <a:r>
              <a:rPr lang="en-AU" sz="2200" b="1" dirty="0" smtClean="0">
                <a:solidFill>
                  <a:schemeClr val="tx1"/>
                </a:solidFill>
                <a:latin typeface="+mn-lt"/>
                <a:ea typeface="+mn-ea"/>
                <a:cs typeface="+mn-cs"/>
              </a:rPr>
              <a:t>one</a:t>
            </a:r>
            <a:r>
              <a:rPr lang="en-AU" sz="2200" dirty="0" smtClean="0">
                <a:solidFill>
                  <a:schemeClr val="tx1"/>
                </a:solidFill>
                <a:latin typeface="+mn-lt"/>
                <a:ea typeface="+mn-ea"/>
                <a:cs typeface="+mn-cs"/>
              </a:rPr>
              <a:t> commercial venture. </a:t>
            </a:r>
          </a:p>
          <a:p>
            <a:r>
              <a:rPr lang="en-AU" sz="2200" dirty="0" smtClean="0">
                <a:solidFill>
                  <a:schemeClr val="tx1"/>
                </a:solidFill>
                <a:latin typeface="+mn-lt"/>
                <a:ea typeface="+mn-ea"/>
                <a:cs typeface="+mn-cs"/>
              </a:rPr>
              <a:t>Principal commercial </a:t>
            </a:r>
            <a:r>
              <a:rPr lang="en-AU" sz="2200" dirty="0">
                <a:solidFill>
                  <a:schemeClr val="tx1"/>
                </a:solidFill>
                <a:latin typeface="+mn-lt"/>
                <a:ea typeface="+mn-ea"/>
                <a:cs typeface="+mn-cs"/>
              </a:rPr>
              <a:t>activity </a:t>
            </a:r>
            <a:r>
              <a:rPr lang="en-AU" sz="2200" dirty="0" smtClean="0">
                <a:solidFill>
                  <a:schemeClr val="tx1"/>
                </a:solidFill>
                <a:latin typeface="+mn-lt"/>
                <a:ea typeface="+mn-ea"/>
                <a:cs typeface="+mn-cs"/>
              </a:rPr>
              <a:t>was </a:t>
            </a:r>
            <a:r>
              <a:rPr lang="en-AU" sz="2200" dirty="0">
                <a:solidFill>
                  <a:schemeClr val="tx1"/>
                </a:solidFill>
                <a:latin typeface="+mn-lt"/>
                <a:ea typeface="+mn-ea"/>
                <a:cs typeface="+mn-cs"/>
              </a:rPr>
              <a:t>to charge </a:t>
            </a:r>
            <a:r>
              <a:rPr lang="en-AU" sz="2200" b="1" dirty="0">
                <a:solidFill>
                  <a:schemeClr val="tx1"/>
                </a:solidFill>
                <a:latin typeface="+mn-lt"/>
                <a:ea typeface="+mn-ea"/>
                <a:cs typeface="+mn-cs"/>
              </a:rPr>
              <a:t>fees for services</a:t>
            </a:r>
            <a:r>
              <a:rPr lang="en-AU" sz="2200" dirty="0">
                <a:solidFill>
                  <a:schemeClr val="tx1"/>
                </a:solidFill>
                <a:latin typeface="+mn-lt"/>
                <a:ea typeface="+mn-ea"/>
                <a:cs typeface="+mn-cs"/>
              </a:rPr>
              <a:t> (62.7%), </a:t>
            </a:r>
            <a:r>
              <a:rPr lang="en-AU" sz="2200" dirty="0" smtClean="0">
                <a:solidFill>
                  <a:schemeClr val="tx1"/>
                </a:solidFill>
                <a:latin typeface="+mn-lt"/>
                <a:ea typeface="+mn-ea"/>
                <a:cs typeface="+mn-cs"/>
              </a:rPr>
              <a:t>other categories (ranging from 20-26</a:t>
            </a:r>
            <a:r>
              <a:rPr lang="en-AU" sz="2200" dirty="0">
                <a:solidFill>
                  <a:schemeClr val="tx1"/>
                </a:solidFill>
                <a:latin typeface="+mn-lt"/>
                <a:ea typeface="+mn-ea"/>
                <a:cs typeface="+mn-cs"/>
              </a:rPr>
              <a:t>%) including </a:t>
            </a:r>
            <a:r>
              <a:rPr lang="en-AU" sz="2200" dirty="0" smtClean="0">
                <a:solidFill>
                  <a:schemeClr val="tx1"/>
                </a:solidFill>
                <a:latin typeface="+mn-lt"/>
                <a:ea typeface="+mn-ea"/>
                <a:cs typeface="+mn-cs"/>
              </a:rPr>
              <a:t>sale </a:t>
            </a:r>
            <a:r>
              <a:rPr lang="en-AU" sz="2200" dirty="0">
                <a:solidFill>
                  <a:schemeClr val="tx1"/>
                </a:solidFill>
                <a:latin typeface="+mn-lt"/>
                <a:ea typeface="+mn-ea"/>
                <a:cs typeface="+mn-cs"/>
              </a:rPr>
              <a:t>and production of goods, use of capital assets for a fee, government or other contracts, and providing a mechanism for others to sell goods. </a:t>
            </a:r>
            <a:endParaRPr lang="en-AU" sz="2200" dirty="0" smtClean="0">
              <a:solidFill>
                <a:schemeClr val="tx1"/>
              </a:solidFill>
              <a:latin typeface="+mn-lt"/>
              <a:ea typeface="+mn-ea"/>
              <a:cs typeface="+mn-cs"/>
            </a:endParaRPr>
          </a:p>
          <a:p>
            <a:r>
              <a:rPr lang="en-AU" sz="2200" dirty="0" smtClean="0">
                <a:solidFill>
                  <a:schemeClr val="tx1"/>
                </a:solidFill>
                <a:latin typeface="+mn-lt"/>
                <a:ea typeface="+mn-ea"/>
                <a:cs typeface="+mn-cs"/>
              </a:rPr>
              <a:t>68.5% conducted business in </a:t>
            </a:r>
            <a:r>
              <a:rPr lang="en-AU" sz="2200" b="1" dirty="0" smtClean="0">
                <a:solidFill>
                  <a:schemeClr val="tx1"/>
                </a:solidFill>
                <a:latin typeface="+mn-lt"/>
                <a:ea typeface="+mn-ea"/>
                <a:cs typeface="+mn-cs"/>
              </a:rPr>
              <a:t>incorporated</a:t>
            </a:r>
            <a:r>
              <a:rPr lang="en-AU" sz="2200" dirty="0" smtClean="0">
                <a:solidFill>
                  <a:schemeClr val="tx1"/>
                </a:solidFill>
                <a:latin typeface="+mn-lt"/>
                <a:ea typeface="+mn-ea"/>
                <a:cs typeface="+mn-cs"/>
              </a:rPr>
              <a:t> or </a:t>
            </a:r>
            <a:r>
              <a:rPr lang="en-AU" sz="2200" b="1" dirty="0" smtClean="0">
                <a:solidFill>
                  <a:schemeClr val="tx1"/>
                </a:solidFill>
                <a:latin typeface="+mn-lt"/>
                <a:ea typeface="+mn-ea"/>
                <a:cs typeface="+mn-cs"/>
              </a:rPr>
              <a:t>registered</a:t>
            </a:r>
            <a:r>
              <a:rPr lang="en-AU" sz="2200" dirty="0" smtClean="0">
                <a:solidFill>
                  <a:schemeClr val="tx1"/>
                </a:solidFill>
                <a:latin typeface="+mn-lt"/>
                <a:ea typeface="+mn-ea"/>
                <a:cs typeface="+mn-cs"/>
              </a:rPr>
              <a:t> trading entities.</a:t>
            </a:r>
          </a:p>
          <a:p>
            <a:r>
              <a:rPr lang="en-AU" sz="2200" dirty="0" smtClean="0">
                <a:solidFill>
                  <a:schemeClr val="tx1"/>
                </a:solidFill>
                <a:latin typeface="+mn-lt"/>
                <a:ea typeface="+mn-ea"/>
                <a:cs typeface="+mn-cs"/>
              </a:rPr>
              <a:t>90% invested </a:t>
            </a:r>
            <a:r>
              <a:rPr lang="en-AU" sz="2200" b="1" dirty="0" smtClean="0">
                <a:solidFill>
                  <a:schemeClr val="tx1"/>
                </a:solidFill>
                <a:latin typeface="+mn-lt"/>
                <a:ea typeface="+mn-ea"/>
                <a:cs typeface="+mn-cs"/>
              </a:rPr>
              <a:t>all</a:t>
            </a:r>
            <a:r>
              <a:rPr lang="en-AU" sz="2200" dirty="0" smtClean="0">
                <a:solidFill>
                  <a:schemeClr val="tx1"/>
                </a:solidFill>
                <a:latin typeface="+mn-lt"/>
                <a:ea typeface="+mn-ea"/>
                <a:cs typeface="+mn-cs"/>
              </a:rPr>
              <a:t> of the profits back into the mission.</a:t>
            </a:r>
          </a:p>
          <a:p>
            <a:endParaRPr lang="en-AU" sz="2200" dirty="0" smtClean="0">
              <a:solidFill>
                <a:schemeClr val="tx1"/>
              </a:solidFill>
              <a:latin typeface="+mn-lt"/>
              <a:ea typeface="+mn-ea"/>
              <a:cs typeface="+mn-cs"/>
            </a:endParaRPr>
          </a:p>
          <a:p>
            <a:endParaRPr lang="en-AU" sz="2000" dirty="0" smtClean="0">
              <a:solidFill>
                <a:schemeClr val="tx1"/>
              </a:solidFill>
              <a:latin typeface="+mn-lt"/>
              <a:ea typeface="+mn-ea"/>
              <a:cs typeface="+mn-cs"/>
            </a:endParaRPr>
          </a:p>
        </p:txBody>
      </p:sp>
      <p:sp>
        <p:nvSpPr>
          <p:cNvPr id="4" name="Slide Number Placeholder 3"/>
          <p:cNvSpPr>
            <a:spLocks noGrp="1"/>
          </p:cNvSpPr>
          <p:nvPr>
            <p:ph type="sldNum" sz="quarter" idx="12"/>
          </p:nvPr>
        </p:nvSpPr>
        <p:spPr/>
        <p:txBody>
          <a:bodyPr/>
          <a:lstStyle/>
          <a:p>
            <a:fld id="{A8BF1A93-1DD6-4323-A940-9BD89BFF6ADA}"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58A1E6D-2259-4ED2-983A-608626F4A8DE}" type="slidenum">
              <a:rPr lang="en-US"/>
              <a:pPr/>
              <a:t>4</a:t>
            </a:fld>
            <a:endParaRPr lang="en-US"/>
          </a:p>
        </p:txBody>
      </p:sp>
      <p:sp>
        <p:nvSpPr>
          <p:cNvPr id="238594" name="Rectangle 2"/>
          <p:cNvSpPr>
            <a:spLocks noGrp="1" noChangeArrowheads="1"/>
          </p:cNvSpPr>
          <p:nvPr>
            <p:ph type="title"/>
          </p:nvPr>
        </p:nvSpPr>
        <p:spPr>
          <a:xfrm>
            <a:off x="1547813" y="274638"/>
            <a:ext cx="7138987" cy="1143000"/>
          </a:xfrm>
        </p:spPr>
        <p:txBody>
          <a:bodyPr/>
          <a:lstStyle/>
          <a:p>
            <a:r>
              <a:rPr lang="en-AU" sz="3600" dirty="0" smtClean="0">
                <a:solidFill>
                  <a:schemeClr val="bg1"/>
                </a:solidFill>
              </a:rPr>
              <a:t>Tax of business activity </a:t>
            </a:r>
            <a:r>
              <a:rPr lang="en-AU" sz="3600" dirty="0">
                <a:solidFill>
                  <a:schemeClr val="bg1"/>
                </a:solidFill>
              </a:rPr>
              <a:t>of </a:t>
            </a:r>
            <a:r>
              <a:rPr lang="en-AU" sz="3600" dirty="0" smtClean="0">
                <a:solidFill>
                  <a:schemeClr val="bg1"/>
                </a:solidFill>
              </a:rPr>
              <a:t>NFPs</a:t>
            </a:r>
            <a:endParaRPr lang="en-AU" sz="3600" dirty="0">
              <a:solidFill>
                <a:schemeClr val="bg1"/>
              </a:solidFill>
            </a:endParaRPr>
          </a:p>
        </p:txBody>
      </p:sp>
      <p:sp>
        <p:nvSpPr>
          <p:cNvPr id="238595" name="Rectangle 3"/>
          <p:cNvSpPr>
            <a:spLocks noGrp="1" noChangeArrowheads="1"/>
          </p:cNvSpPr>
          <p:nvPr>
            <p:ph type="body" idx="1"/>
          </p:nvPr>
        </p:nvSpPr>
        <p:spPr>
          <a:xfrm>
            <a:off x="467544" y="1484784"/>
            <a:ext cx="8424936" cy="4525963"/>
          </a:xfrm>
        </p:spPr>
        <p:txBody>
          <a:bodyPr/>
          <a:lstStyle/>
          <a:p>
            <a:r>
              <a:rPr lang="en-AU" sz="2800" dirty="0" smtClean="0"/>
              <a:t>Recent case law</a:t>
            </a:r>
          </a:p>
          <a:p>
            <a:pPr lvl="1"/>
            <a:r>
              <a:rPr lang="en-AU" sz="2000" dirty="0" smtClean="0"/>
              <a:t>Word Investments [2008] HCA; Wentworth District Capital [2011] FCAFC 42; Co-operative Bulk Handling [2010] FCAFC 155</a:t>
            </a:r>
          </a:p>
          <a:p>
            <a:r>
              <a:rPr lang="en-AU" sz="2800" dirty="0" smtClean="0"/>
              <a:t>ATO position</a:t>
            </a:r>
          </a:p>
          <a:p>
            <a:pPr lvl="1"/>
            <a:r>
              <a:rPr lang="en-AU" sz="2000" dirty="0" smtClean="0"/>
              <a:t>Draft TR 2011/D2</a:t>
            </a:r>
          </a:p>
          <a:p>
            <a:pPr lvl="1"/>
            <a:r>
              <a:rPr lang="en-AU" sz="2000" dirty="0" smtClean="0"/>
              <a:t>TR 2005/21; TR 2005/22; TR 2000/11</a:t>
            </a:r>
          </a:p>
          <a:p>
            <a:r>
              <a:rPr lang="en-AU" sz="2800" dirty="0" smtClean="0"/>
              <a:t>Henry Tax Review</a:t>
            </a:r>
          </a:p>
          <a:p>
            <a:r>
              <a:rPr lang="en-AU" sz="2800" dirty="0" smtClean="0"/>
              <a:t>Treasury Consultation Paper, 27 May 2011</a:t>
            </a:r>
          </a:p>
          <a:p>
            <a:pPr lvl="1"/>
            <a:r>
              <a:rPr lang="en-AU" sz="2000" i="1" dirty="0" smtClean="0"/>
              <a:t>Better Targeting of Tax Concessions</a:t>
            </a:r>
            <a:endParaRPr lang="en-AU"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F95A601-02FE-423E-9450-D3F25512DB56}" type="slidenum">
              <a:rPr lang="en-US"/>
              <a:pPr/>
              <a:t>5</a:t>
            </a:fld>
            <a:endParaRPr lang="en-US"/>
          </a:p>
        </p:txBody>
      </p:sp>
      <p:sp>
        <p:nvSpPr>
          <p:cNvPr id="250882" name="Rectangle 2"/>
          <p:cNvSpPr>
            <a:spLocks noGrp="1" noChangeArrowheads="1"/>
          </p:cNvSpPr>
          <p:nvPr>
            <p:ph type="title"/>
          </p:nvPr>
        </p:nvSpPr>
        <p:spPr/>
        <p:txBody>
          <a:bodyPr/>
          <a:lstStyle/>
          <a:p>
            <a:r>
              <a:rPr lang="en-AU" sz="4000" dirty="0">
                <a:solidFill>
                  <a:schemeClr val="bg1"/>
                </a:solidFill>
              </a:rPr>
              <a:t>Word Investments</a:t>
            </a:r>
          </a:p>
        </p:txBody>
      </p:sp>
      <p:sp>
        <p:nvSpPr>
          <p:cNvPr id="250883" name="Rectangle 3"/>
          <p:cNvSpPr>
            <a:spLocks noGrp="1" noChangeArrowheads="1"/>
          </p:cNvSpPr>
          <p:nvPr>
            <p:ph type="body" idx="1"/>
          </p:nvPr>
        </p:nvSpPr>
        <p:spPr>
          <a:xfrm>
            <a:off x="467544" y="1412776"/>
            <a:ext cx="8352928" cy="4896544"/>
          </a:xfrm>
        </p:spPr>
        <p:txBody>
          <a:bodyPr/>
          <a:lstStyle/>
          <a:p>
            <a:r>
              <a:rPr lang="en-GB" sz="2000" dirty="0" smtClean="0">
                <a:solidFill>
                  <a:schemeClr val="tx1"/>
                </a:solidFill>
                <a:latin typeface="+mn-lt"/>
              </a:rPr>
              <a:t>“[W]hen </a:t>
            </a:r>
            <a:r>
              <a:rPr lang="en-GB" sz="2000" dirty="0">
                <a:solidFill>
                  <a:schemeClr val="tx1"/>
                </a:solidFill>
                <a:latin typeface="+mn-lt"/>
              </a:rPr>
              <a:t>the 16 purposes enumerated in sub-</a:t>
            </a:r>
            <a:r>
              <a:rPr lang="en-GB" sz="2000" dirty="0" err="1">
                <a:solidFill>
                  <a:schemeClr val="tx1"/>
                </a:solidFill>
                <a:latin typeface="+mn-lt"/>
              </a:rPr>
              <a:t>cl</a:t>
            </a:r>
            <a:r>
              <a:rPr lang="en-GB" sz="2000" dirty="0">
                <a:solidFill>
                  <a:schemeClr val="tx1"/>
                </a:solidFill>
                <a:latin typeface="+mn-lt"/>
              </a:rPr>
              <a:t> 3(a)(</a:t>
            </a:r>
            <a:r>
              <a:rPr lang="en-GB" sz="2000" dirty="0" err="1">
                <a:solidFill>
                  <a:schemeClr val="tx1"/>
                </a:solidFill>
                <a:latin typeface="+mn-lt"/>
              </a:rPr>
              <a:t>i</a:t>
            </a:r>
            <a:r>
              <a:rPr lang="en-GB" sz="2000" dirty="0">
                <a:solidFill>
                  <a:schemeClr val="tx1"/>
                </a:solidFill>
                <a:latin typeface="+mn-lt"/>
              </a:rPr>
              <a:t>)-(xvi) are read as a whole, each of them on its true construction states a charitable purpose – a purpose of advancing religion in a charitable sense.  Those which taken separately are beyond that purpose are to be </a:t>
            </a:r>
            <a:r>
              <a:rPr lang="en-GB" sz="2000" b="1" dirty="0">
                <a:solidFill>
                  <a:schemeClr val="tx1"/>
                </a:solidFill>
                <a:latin typeface="+mn-lt"/>
              </a:rPr>
              <a:t>read down </a:t>
            </a:r>
            <a:r>
              <a:rPr lang="en-GB" sz="2000" dirty="0">
                <a:solidFill>
                  <a:schemeClr val="tx1"/>
                </a:solidFill>
                <a:latin typeface="+mn-lt"/>
              </a:rPr>
              <a:t>as being within it</a:t>
            </a:r>
            <a:r>
              <a:rPr lang="en-GB" sz="2000" dirty="0" smtClean="0">
                <a:solidFill>
                  <a:schemeClr val="tx1"/>
                </a:solidFill>
                <a:latin typeface="+mn-lt"/>
              </a:rPr>
              <a:t>.”</a:t>
            </a:r>
          </a:p>
          <a:p>
            <a:r>
              <a:rPr lang="en-GB" sz="2000" dirty="0" smtClean="0">
                <a:solidFill>
                  <a:schemeClr val="tx1"/>
                </a:solidFill>
                <a:latin typeface="+mn-lt"/>
                <a:ea typeface="+mn-ea"/>
                <a:cs typeface="+mn-cs"/>
              </a:rPr>
              <a:t>Sub-</a:t>
            </a:r>
            <a:r>
              <a:rPr lang="en-GB" sz="2000" dirty="0" err="1" smtClean="0">
                <a:solidFill>
                  <a:schemeClr val="tx1"/>
                </a:solidFill>
                <a:latin typeface="+mn-lt"/>
                <a:ea typeface="+mn-ea"/>
                <a:cs typeface="+mn-cs"/>
              </a:rPr>
              <a:t>cl</a:t>
            </a:r>
            <a:r>
              <a:rPr lang="en-GB" sz="2000" dirty="0" smtClean="0">
                <a:solidFill>
                  <a:schemeClr val="tx1"/>
                </a:solidFill>
                <a:latin typeface="+mn-lt"/>
                <a:ea typeface="+mn-ea"/>
                <a:cs typeface="+mn-cs"/>
              </a:rPr>
              <a:t> 3(a)(xvii) and (c)-(</a:t>
            </a:r>
            <a:r>
              <a:rPr lang="en-GB" sz="2000" dirty="0" err="1" smtClean="0">
                <a:solidFill>
                  <a:schemeClr val="tx1"/>
                </a:solidFill>
                <a:latin typeface="+mn-lt"/>
                <a:ea typeface="+mn-ea"/>
                <a:cs typeface="+mn-cs"/>
              </a:rPr>
              <a:t>ak</a:t>
            </a:r>
            <a:r>
              <a:rPr lang="en-GB" sz="2000" dirty="0" smtClean="0">
                <a:solidFill>
                  <a:schemeClr val="tx1"/>
                </a:solidFill>
                <a:latin typeface="+mn-lt"/>
                <a:ea typeface="+mn-ea"/>
                <a:cs typeface="+mn-cs"/>
              </a:rPr>
              <a:t>) need to be read in light of </a:t>
            </a:r>
            <a:r>
              <a:rPr lang="en-GB" sz="2000" dirty="0" err="1" smtClean="0">
                <a:solidFill>
                  <a:schemeClr val="tx1"/>
                </a:solidFill>
                <a:latin typeface="+mn-lt"/>
                <a:ea typeface="+mn-ea"/>
                <a:cs typeface="+mn-cs"/>
              </a:rPr>
              <a:t>subcl</a:t>
            </a:r>
            <a:r>
              <a:rPr lang="en-GB" sz="2000" dirty="0" smtClean="0">
                <a:solidFill>
                  <a:schemeClr val="tx1"/>
                </a:solidFill>
                <a:latin typeface="+mn-lt"/>
                <a:ea typeface="+mn-ea"/>
                <a:cs typeface="+mn-cs"/>
              </a:rPr>
              <a:t> 3(b):  </a:t>
            </a:r>
          </a:p>
          <a:p>
            <a:pPr lvl="1">
              <a:buNone/>
            </a:pPr>
            <a:r>
              <a:rPr lang="en-GB" sz="1600" dirty="0">
                <a:solidFill>
                  <a:schemeClr val="tx1"/>
                </a:solidFill>
                <a:latin typeface="+mn-lt"/>
              </a:rPr>
              <a:t>	</a:t>
            </a:r>
            <a:r>
              <a:rPr lang="en-GB" sz="2000" dirty="0">
                <a:solidFill>
                  <a:schemeClr val="tx1"/>
                </a:solidFill>
                <a:latin typeface="+mn-lt"/>
              </a:rPr>
              <a:t>"To carry on any business or activity which may seem to the Company capable of being conveniently carried on in connection with the objects for which this Company is established."  </a:t>
            </a:r>
          </a:p>
          <a:p>
            <a:r>
              <a:rPr lang="en-GB" sz="2000" dirty="0" smtClean="0">
                <a:solidFill>
                  <a:schemeClr val="tx1"/>
                </a:solidFill>
                <a:latin typeface="+mn-lt"/>
                <a:ea typeface="+mn-ea"/>
                <a:cs typeface="+mn-cs"/>
              </a:rPr>
              <a:t>For the most part it is sub-</a:t>
            </a:r>
            <a:r>
              <a:rPr lang="en-GB" sz="2000" dirty="0" err="1" smtClean="0">
                <a:solidFill>
                  <a:schemeClr val="tx1"/>
                </a:solidFill>
                <a:latin typeface="+mn-lt"/>
                <a:ea typeface="+mn-ea"/>
                <a:cs typeface="+mn-cs"/>
              </a:rPr>
              <a:t>cl</a:t>
            </a:r>
            <a:r>
              <a:rPr lang="en-GB" sz="2000" dirty="0" smtClean="0">
                <a:solidFill>
                  <a:schemeClr val="tx1"/>
                </a:solidFill>
                <a:latin typeface="+mn-lt"/>
                <a:ea typeface="+mn-ea"/>
                <a:cs typeface="+mn-cs"/>
              </a:rPr>
              <a:t> 3(a) which states the company's purposes, not sub-</a:t>
            </a:r>
            <a:r>
              <a:rPr lang="en-GB" sz="2000" dirty="0" err="1" smtClean="0">
                <a:solidFill>
                  <a:schemeClr val="tx1"/>
                </a:solidFill>
                <a:latin typeface="+mn-lt"/>
                <a:ea typeface="+mn-ea"/>
                <a:cs typeface="+mn-cs"/>
              </a:rPr>
              <a:t>cll</a:t>
            </a:r>
            <a:r>
              <a:rPr lang="en-GB" sz="2000" dirty="0" smtClean="0">
                <a:solidFill>
                  <a:schemeClr val="tx1"/>
                </a:solidFill>
                <a:latin typeface="+mn-lt"/>
                <a:ea typeface="+mn-ea"/>
                <a:cs typeface="+mn-cs"/>
              </a:rPr>
              <a:t> 3(b)-(</a:t>
            </a:r>
            <a:r>
              <a:rPr lang="en-GB" sz="2000" dirty="0" err="1" smtClean="0">
                <a:solidFill>
                  <a:schemeClr val="tx1"/>
                </a:solidFill>
                <a:latin typeface="+mn-lt"/>
                <a:ea typeface="+mn-ea"/>
                <a:cs typeface="+mn-cs"/>
              </a:rPr>
              <a:t>ak</a:t>
            </a:r>
            <a:r>
              <a:rPr lang="en-GB" sz="2000" dirty="0" smtClean="0">
                <a:solidFill>
                  <a:schemeClr val="tx1"/>
                </a:solidFill>
                <a:latin typeface="+mn-lt"/>
                <a:ea typeface="+mn-ea"/>
                <a:cs typeface="+mn-cs"/>
              </a:rPr>
              <a:t>), which perform another function.  That is confirmed by the radical difference between the matters listed in sub-</a:t>
            </a:r>
            <a:r>
              <a:rPr lang="en-GB" sz="2000" dirty="0" err="1" smtClean="0">
                <a:solidFill>
                  <a:schemeClr val="tx1"/>
                </a:solidFill>
                <a:latin typeface="+mn-lt"/>
                <a:ea typeface="+mn-ea"/>
                <a:cs typeface="+mn-cs"/>
              </a:rPr>
              <a:t>cl</a:t>
            </a:r>
            <a:r>
              <a:rPr lang="en-GB" sz="2000" dirty="0" smtClean="0">
                <a:solidFill>
                  <a:schemeClr val="tx1"/>
                </a:solidFill>
                <a:latin typeface="+mn-lt"/>
                <a:ea typeface="+mn-ea"/>
                <a:cs typeface="+mn-cs"/>
              </a:rPr>
              <a:t> 3(a)(</a:t>
            </a:r>
            <a:r>
              <a:rPr lang="en-GB" sz="2000" dirty="0" err="1" smtClean="0">
                <a:solidFill>
                  <a:schemeClr val="tx1"/>
                </a:solidFill>
                <a:latin typeface="+mn-lt"/>
                <a:ea typeface="+mn-ea"/>
                <a:cs typeface="+mn-cs"/>
              </a:rPr>
              <a:t>i</a:t>
            </a:r>
            <a:r>
              <a:rPr lang="en-GB" sz="2000" dirty="0" smtClean="0">
                <a:solidFill>
                  <a:schemeClr val="tx1"/>
                </a:solidFill>
                <a:latin typeface="+mn-lt"/>
                <a:ea typeface="+mn-ea"/>
                <a:cs typeface="+mn-cs"/>
              </a:rPr>
              <a:t>)-(xvi) and the matters listed in sub-</a:t>
            </a:r>
            <a:r>
              <a:rPr lang="en-GB" sz="2000" dirty="0" err="1" smtClean="0">
                <a:solidFill>
                  <a:schemeClr val="tx1"/>
                </a:solidFill>
                <a:latin typeface="+mn-lt"/>
                <a:ea typeface="+mn-ea"/>
                <a:cs typeface="+mn-cs"/>
              </a:rPr>
              <a:t>cll</a:t>
            </a:r>
            <a:r>
              <a:rPr lang="en-GB" sz="2000" dirty="0" smtClean="0">
                <a:solidFill>
                  <a:schemeClr val="tx1"/>
                </a:solidFill>
                <a:latin typeface="+mn-lt"/>
                <a:ea typeface="+mn-ea"/>
                <a:cs typeface="+mn-cs"/>
              </a:rPr>
              <a:t> 3(a)(xvii) and (b)-(</a:t>
            </a:r>
            <a:r>
              <a:rPr lang="en-GB" sz="2000" dirty="0" err="1" smtClean="0">
                <a:solidFill>
                  <a:schemeClr val="tx1"/>
                </a:solidFill>
                <a:latin typeface="+mn-lt"/>
                <a:ea typeface="+mn-ea"/>
                <a:cs typeface="+mn-cs"/>
              </a:rPr>
              <a:t>ak</a:t>
            </a:r>
            <a:r>
              <a:rPr lang="en-GB" sz="2000" dirty="0" smtClean="0">
                <a:solidFill>
                  <a:schemeClr val="tx1"/>
                </a:solidFill>
                <a:latin typeface="+mn-lt"/>
                <a:ea typeface="+mn-ea"/>
                <a:cs typeface="+mn-cs"/>
              </a:rPr>
              <a:t>).  </a:t>
            </a:r>
            <a:r>
              <a:rPr lang="en-GB" sz="2000" b="1" dirty="0" smtClean="0">
                <a:solidFill>
                  <a:schemeClr val="tx1"/>
                </a:solidFill>
                <a:latin typeface="+mn-lt"/>
                <a:ea typeface="+mn-ea"/>
                <a:cs typeface="+mn-cs"/>
              </a:rPr>
              <a:t>The former can truly be described as purposes, while the latter are not to be construed as purposes at all, but rather as powers. “</a:t>
            </a:r>
            <a:r>
              <a:rPr lang="en-GB" sz="2000" dirty="0" smtClean="0">
                <a:solidFill>
                  <a:schemeClr val="tx1"/>
                </a:solidFill>
                <a:latin typeface="+mn-lt"/>
                <a:ea typeface="+mn-ea"/>
                <a:cs typeface="+mn-cs"/>
              </a:rPr>
              <a:t> </a:t>
            </a:r>
          </a:p>
          <a:p>
            <a:pPr lvl="1">
              <a:buNone/>
            </a:pPr>
            <a:endParaRPr lang="en-AU" sz="2000" dirty="0" smtClean="0"/>
          </a:p>
          <a:p>
            <a:pPr lvl="1"/>
            <a:endParaRPr lang="en-AU"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08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088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088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08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pPr>
              <a:buNone/>
            </a:pPr>
            <a:r>
              <a:rPr lang="en-GB" sz="2000" dirty="0" smtClean="0">
                <a:solidFill>
                  <a:schemeClr val="tx1"/>
                </a:solidFill>
                <a:latin typeface="+mn-lt"/>
                <a:ea typeface="+mn-ea"/>
                <a:cs typeface="+mn-cs"/>
              </a:rPr>
              <a:t>	</a:t>
            </a:r>
            <a:r>
              <a:rPr lang="en-GB" sz="2400" dirty="0" smtClean="0">
                <a:solidFill>
                  <a:schemeClr val="tx1"/>
                </a:solidFill>
                <a:latin typeface="+mn-lt"/>
                <a:ea typeface="+mn-ea"/>
                <a:cs typeface="+mn-cs"/>
              </a:rPr>
              <a:t> </a:t>
            </a:r>
            <a:r>
              <a:rPr lang="en-GB" sz="2400" dirty="0" smtClean="0">
                <a:solidFill>
                  <a:schemeClr val="tx1"/>
                </a:solidFill>
                <a:latin typeface="+mn-lt"/>
              </a:rPr>
              <a:t>[24] “It is therefore necessary to reject the Commissioner's arguments so far as they submitted that Word had a "commercial object of profit from the conduct of its business" which was "an end in itself" and was not merely incidental or ancillary to Word's religious purposes.  Word endeavoured to make a profit, but only in aid of its charitable purposes.  To point to the goal of profit and isolate it as the relevant purpose is to create a false dichotomy between characterisation of an institution as commercial and characterisation of it as charitable.”  </a:t>
            </a:r>
            <a:endParaRPr lang="en-AU" sz="2400" dirty="0" smtClean="0">
              <a:solidFill>
                <a:schemeClr val="tx1"/>
              </a:solidFill>
              <a:latin typeface="+mn-lt"/>
            </a:endParaRPr>
          </a:p>
          <a:p>
            <a:pPr>
              <a:buNone/>
            </a:pPr>
            <a:endParaRPr lang="en-AU" sz="2000" dirty="0">
              <a:solidFill>
                <a:schemeClr val="tx1"/>
              </a:solidFill>
              <a:latin typeface="+mn-lt"/>
              <a:ea typeface="+mn-ea"/>
              <a:cs typeface="+mn-cs"/>
            </a:endParaRPr>
          </a:p>
          <a:p>
            <a:endParaRPr lang="en-AU" sz="2000" dirty="0"/>
          </a:p>
        </p:txBody>
      </p:sp>
      <p:sp>
        <p:nvSpPr>
          <p:cNvPr id="4" name="Slide Number Placeholder 3"/>
          <p:cNvSpPr>
            <a:spLocks noGrp="1"/>
          </p:cNvSpPr>
          <p:nvPr>
            <p:ph type="sldNum" sz="quarter" idx="12"/>
          </p:nvPr>
        </p:nvSpPr>
        <p:spPr/>
        <p:txBody>
          <a:bodyPr/>
          <a:lstStyle/>
          <a:p>
            <a:fld id="{A8BF1A93-1DD6-4323-A940-9BD89BFF6ADA}"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249860C-86DA-4EF2-A2C9-F6172E75770E}" type="slidenum">
              <a:rPr lang="en-US"/>
              <a:pPr/>
              <a:t>7</a:t>
            </a:fld>
            <a:endParaRPr lang="en-US"/>
          </a:p>
        </p:txBody>
      </p:sp>
      <p:sp>
        <p:nvSpPr>
          <p:cNvPr id="239618" name="Rectangle 2"/>
          <p:cNvSpPr>
            <a:spLocks noGrp="1" noChangeArrowheads="1"/>
          </p:cNvSpPr>
          <p:nvPr>
            <p:ph type="title"/>
          </p:nvPr>
        </p:nvSpPr>
        <p:spPr/>
        <p:txBody>
          <a:bodyPr/>
          <a:lstStyle/>
          <a:p>
            <a:r>
              <a:rPr lang="en-AU" sz="4000" dirty="0" smtClean="0">
                <a:solidFill>
                  <a:schemeClr val="bg1"/>
                </a:solidFill>
              </a:rPr>
              <a:t>TR 2011/D5</a:t>
            </a:r>
            <a:endParaRPr lang="en-AU" sz="4000" dirty="0">
              <a:solidFill>
                <a:schemeClr val="bg1"/>
              </a:solidFill>
            </a:endParaRPr>
          </a:p>
        </p:txBody>
      </p:sp>
      <p:sp>
        <p:nvSpPr>
          <p:cNvPr id="239619" name="Rectangle 3"/>
          <p:cNvSpPr>
            <a:spLocks noGrp="1" noChangeArrowheads="1"/>
          </p:cNvSpPr>
          <p:nvPr>
            <p:ph type="body" idx="1"/>
          </p:nvPr>
        </p:nvSpPr>
        <p:spPr/>
        <p:txBody>
          <a:bodyPr/>
          <a:lstStyle/>
          <a:p>
            <a:pPr>
              <a:buNone/>
            </a:pPr>
            <a:r>
              <a:rPr lang="en-AU" sz="1800" dirty="0" smtClean="0">
                <a:solidFill>
                  <a:schemeClr val="tx1"/>
                </a:solidFill>
                <a:latin typeface="+mn-lt"/>
                <a:ea typeface="+mn-ea"/>
                <a:cs typeface="+mn-cs"/>
              </a:rPr>
              <a:t>58</a:t>
            </a:r>
            <a:r>
              <a:rPr lang="en-AU" sz="1800" dirty="0">
                <a:solidFill>
                  <a:schemeClr val="tx1"/>
                </a:solidFill>
                <a:latin typeface="+mn-lt"/>
                <a:ea typeface="+mn-ea"/>
                <a:cs typeface="+mn-cs"/>
              </a:rPr>
              <a:t>. A purpose of carrying on a business or commercial </a:t>
            </a:r>
            <a:r>
              <a:rPr lang="en-AU" sz="1800" dirty="0" smtClean="0">
                <a:solidFill>
                  <a:schemeClr val="tx1"/>
                </a:solidFill>
                <a:latin typeface="+mn-lt"/>
                <a:ea typeface="+mn-ea"/>
                <a:cs typeface="+mn-cs"/>
              </a:rPr>
              <a:t>enterprise to </a:t>
            </a:r>
            <a:r>
              <a:rPr lang="en-AU" sz="1800" dirty="0">
                <a:solidFill>
                  <a:schemeClr val="tx1"/>
                </a:solidFill>
                <a:latin typeface="+mn-lt"/>
                <a:ea typeface="+mn-ea"/>
                <a:cs typeface="+mn-cs"/>
              </a:rPr>
              <a:t>generate a surplus where that purpose is an end in itself is </a:t>
            </a:r>
            <a:r>
              <a:rPr lang="en-AU" sz="1800" dirty="0" smtClean="0">
                <a:solidFill>
                  <a:schemeClr val="tx1"/>
                </a:solidFill>
                <a:latin typeface="+mn-lt"/>
                <a:ea typeface="+mn-ea"/>
                <a:cs typeface="+mn-cs"/>
              </a:rPr>
              <a:t>not charitable</a:t>
            </a:r>
            <a:r>
              <a:rPr lang="en-AU" sz="1800" dirty="0">
                <a:solidFill>
                  <a:schemeClr val="tx1"/>
                </a:solidFill>
                <a:latin typeface="+mn-lt"/>
                <a:ea typeface="+mn-ea"/>
                <a:cs typeface="+mn-cs"/>
              </a:rPr>
              <a:t>. </a:t>
            </a:r>
          </a:p>
          <a:p>
            <a:pPr>
              <a:buNone/>
            </a:pPr>
            <a:r>
              <a:rPr lang="en-AU" sz="1800" dirty="0" smtClean="0">
                <a:solidFill>
                  <a:schemeClr val="tx1"/>
                </a:solidFill>
                <a:latin typeface="+mn-lt"/>
                <a:ea typeface="+mn-ea"/>
                <a:cs typeface="+mn-cs"/>
              </a:rPr>
              <a:t>59</a:t>
            </a:r>
            <a:r>
              <a:rPr lang="en-AU" sz="1800" dirty="0">
                <a:solidFill>
                  <a:schemeClr val="tx1"/>
                </a:solidFill>
                <a:latin typeface="+mn-lt"/>
                <a:ea typeface="+mn-ea"/>
                <a:cs typeface="+mn-cs"/>
              </a:rPr>
              <a:t>. However, commercial or business-like activities can be </a:t>
            </a:r>
            <a:r>
              <a:rPr lang="en-AU" sz="1800" dirty="0" smtClean="0">
                <a:solidFill>
                  <a:schemeClr val="tx1"/>
                </a:solidFill>
                <a:latin typeface="+mn-lt"/>
                <a:ea typeface="+mn-ea"/>
                <a:cs typeface="+mn-cs"/>
              </a:rPr>
              <a:t>compatible with </a:t>
            </a:r>
            <a:r>
              <a:rPr lang="en-AU" sz="1800" dirty="0">
                <a:solidFill>
                  <a:schemeClr val="tx1"/>
                </a:solidFill>
                <a:latin typeface="+mn-lt"/>
                <a:ea typeface="+mn-ea"/>
                <a:cs typeface="+mn-cs"/>
              </a:rPr>
              <a:t>a charitable purpose. </a:t>
            </a:r>
            <a:r>
              <a:rPr lang="en-AU" sz="1800" dirty="0" smtClean="0">
                <a:solidFill>
                  <a:schemeClr val="tx1"/>
                </a:solidFill>
                <a:latin typeface="+mn-lt"/>
                <a:ea typeface="+mn-ea"/>
                <a:cs typeface="+mn-cs"/>
              </a:rPr>
              <a:t>An </a:t>
            </a:r>
            <a:r>
              <a:rPr lang="en-AU" sz="1800" dirty="0">
                <a:solidFill>
                  <a:schemeClr val="tx1"/>
                </a:solidFill>
                <a:latin typeface="+mn-lt"/>
                <a:ea typeface="+mn-ea"/>
                <a:cs typeface="+mn-cs"/>
              </a:rPr>
              <a:t>institution undertaking </a:t>
            </a:r>
            <a:r>
              <a:rPr lang="en-AU" sz="1800" dirty="0" smtClean="0">
                <a:solidFill>
                  <a:schemeClr val="tx1"/>
                </a:solidFill>
                <a:latin typeface="+mn-lt"/>
                <a:ea typeface="+mn-ea"/>
                <a:cs typeface="+mn-cs"/>
              </a:rPr>
              <a:t>commercial </a:t>
            </a:r>
            <a:r>
              <a:rPr lang="en-AU" sz="1800" dirty="0">
                <a:solidFill>
                  <a:schemeClr val="tx1"/>
                </a:solidFill>
                <a:latin typeface="+mn-lt"/>
                <a:ea typeface="+mn-ea"/>
                <a:cs typeface="+mn-cs"/>
              </a:rPr>
              <a:t>or business-like activities can be charitable if: </a:t>
            </a:r>
            <a:endParaRPr lang="en-AU" sz="1800" dirty="0" smtClean="0">
              <a:solidFill>
                <a:schemeClr val="tx1"/>
              </a:solidFill>
              <a:latin typeface="+mn-lt"/>
              <a:ea typeface="+mn-ea"/>
              <a:cs typeface="+mn-cs"/>
            </a:endParaRPr>
          </a:p>
          <a:p>
            <a:pPr>
              <a:buNone/>
            </a:pPr>
            <a:r>
              <a:rPr lang="en-AU" sz="1800" dirty="0"/>
              <a:t>	</a:t>
            </a:r>
            <a:r>
              <a:rPr lang="en-AU" sz="1800" dirty="0" smtClean="0">
                <a:solidFill>
                  <a:schemeClr val="tx1"/>
                </a:solidFill>
                <a:latin typeface="+mn-lt"/>
                <a:ea typeface="+mn-ea"/>
                <a:cs typeface="+mn-cs"/>
              </a:rPr>
              <a:t>• </a:t>
            </a:r>
            <a:r>
              <a:rPr lang="en-AU" sz="1800" dirty="0">
                <a:solidFill>
                  <a:schemeClr val="tx1"/>
                </a:solidFill>
                <a:latin typeface="+mn-lt"/>
                <a:ea typeface="+mn-ea"/>
                <a:cs typeface="+mn-cs"/>
              </a:rPr>
              <a:t>its </a:t>
            </a:r>
            <a:r>
              <a:rPr lang="en-AU" sz="1800" b="1" dirty="0" smtClean="0">
                <a:solidFill>
                  <a:schemeClr val="tx1"/>
                </a:solidFill>
                <a:latin typeface="+mn-lt"/>
                <a:ea typeface="+mn-ea"/>
                <a:cs typeface="+mn-cs"/>
              </a:rPr>
              <a:t>sole </a:t>
            </a:r>
            <a:r>
              <a:rPr lang="en-AU" sz="1800" b="1" dirty="0">
                <a:solidFill>
                  <a:schemeClr val="tx1"/>
                </a:solidFill>
                <a:latin typeface="+mn-lt"/>
                <a:ea typeface="+mn-ea"/>
                <a:cs typeface="+mn-cs"/>
              </a:rPr>
              <a:t>purpose </a:t>
            </a:r>
            <a:r>
              <a:rPr lang="en-AU" sz="1800" dirty="0">
                <a:solidFill>
                  <a:schemeClr val="tx1"/>
                </a:solidFill>
                <a:latin typeface="+mn-lt"/>
                <a:ea typeface="+mn-ea"/>
                <a:cs typeface="+mn-cs"/>
              </a:rPr>
              <a:t>is charitable and it carries on a business or commercial enterprise </a:t>
            </a:r>
            <a:r>
              <a:rPr lang="en-AU" sz="1800" b="1" dirty="0" smtClean="0">
                <a:solidFill>
                  <a:schemeClr val="tx1"/>
                </a:solidFill>
                <a:latin typeface="+mn-lt"/>
                <a:ea typeface="+mn-ea"/>
                <a:cs typeface="+mn-cs"/>
              </a:rPr>
              <a:t>to give effect to that charitable </a:t>
            </a:r>
            <a:r>
              <a:rPr lang="en-AU" sz="1800" b="1" dirty="0">
                <a:solidFill>
                  <a:schemeClr val="tx1"/>
                </a:solidFill>
                <a:latin typeface="+mn-lt"/>
                <a:ea typeface="+mn-ea"/>
                <a:cs typeface="+mn-cs"/>
              </a:rPr>
              <a:t>purpose</a:t>
            </a:r>
            <a:r>
              <a:rPr lang="en-AU" sz="1800" dirty="0">
                <a:solidFill>
                  <a:schemeClr val="tx1"/>
                </a:solidFill>
                <a:latin typeface="+mn-lt"/>
                <a:ea typeface="+mn-ea"/>
                <a:cs typeface="+mn-cs"/>
              </a:rPr>
              <a:t>. In these circumstances it does not matter that the activities themselves are not </a:t>
            </a:r>
            <a:r>
              <a:rPr lang="en-AU" sz="1800" dirty="0" smtClean="0">
                <a:solidFill>
                  <a:schemeClr val="tx1"/>
                </a:solidFill>
                <a:latin typeface="+mn-lt"/>
                <a:ea typeface="+mn-ea"/>
                <a:cs typeface="+mn-cs"/>
              </a:rPr>
              <a:t>intrinsically charitable</a:t>
            </a:r>
            <a:r>
              <a:rPr lang="en-AU" sz="1800" dirty="0">
                <a:solidFill>
                  <a:schemeClr val="tx1"/>
                </a:solidFill>
                <a:latin typeface="+mn-lt"/>
                <a:ea typeface="+mn-ea"/>
                <a:cs typeface="+mn-cs"/>
              </a:rPr>
              <a:t>; </a:t>
            </a:r>
            <a:endParaRPr lang="en-AU" sz="1800" dirty="0" smtClean="0">
              <a:solidFill>
                <a:schemeClr val="tx1"/>
              </a:solidFill>
              <a:latin typeface="+mn-lt"/>
              <a:ea typeface="+mn-ea"/>
              <a:cs typeface="+mn-cs"/>
            </a:endParaRPr>
          </a:p>
          <a:p>
            <a:pPr>
              <a:buNone/>
            </a:pPr>
            <a:r>
              <a:rPr lang="en-AU" sz="1800" dirty="0"/>
              <a:t>	</a:t>
            </a:r>
            <a:r>
              <a:rPr lang="en-AU" sz="1800" dirty="0" smtClean="0">
                <a:solidFill>
                  <a:schemeClr val="tx1"/>
                </a:solidFill>
                <a:latin typeface="+mn-lt"/>
                <a:ea typeface="+mn-ea"/>
                <a:cs typeface="+mn-cs"/>
              </a:rPr>
              <a:t>• </a:t>
            </a:r>
            <a:r>
              <a:rPr lang="en-AU" sz="1800" dirty="0">
                <a:solidFill>
                  <a:schemeClr val="tx1"/>
                </a:solidFill>
                <a:latin typeface="+mn-lt"/>
                <a:ea typeface="+mn-ea"/>
                <a:cs typeface="+mn-cs"/>
              </a:rPr>
              <a:t>it has a business or commercial purpose that is </a:t>
            </a:r>
            <a:r>
              <a:rPr lang="en-AU" sz="1800" dirty="0" smtClean="0">
                <a:solidFill>
                  <a:schemeClr val="tx1"/>
                </a:solidFill>
                <a:latin typeface="+mn-lt"/>
                <a:ea typeface="+mn-ea"/>
                <a:cs typeface="+mn-cs"/>
              </a:rPr>
              <a:t>simply </a:t>
            </a:r>
            <a:r>
              <a:rPr lang="en-AU" sz="1800" b="1" dirty="0" smtClean="0">
                <a:solidFill>
                  <a:schemeClr val="tx1"/>
                </a:solidFill>
                <a:latin typeface="+mn-lt"/>
                <a:ea typeface="+mn-ea"/>
                <a:cs typeface="+mn-cs"/>
              </a:rPr>
              <a:t>incidental </a:t>
            </a:r>
            <a:r>
              <a:rPr lang="en-AU" sz="1800" b="1" dirty="0">
                <a:solidFill>
                  <a:schemeClr val="tx1"/>
                </a:solidFill>
                <a:latin typeface="+mn-lt"/>
                <a:ea typeface="+mn-ea"/>
                <a:cs typeface="+mn-cs"/>
              </a:rPr>
              <a:t>or ancillary </a:t>
            </a:r>
            <a:r>
              <a:rPr lang="en-AU" sz="1800" dirty="0">
                <a:solidFill>
                  <a:schemeClr val="tx1"/>
                </a:solidFill>
                <a:latin typeface="+mn-lt"/>
                <a:ea typeface="+mn-ea"/>
                <a:cs typeface="+mn-cs"/>
              </a:rPr>
              <a:t>to its charitable purpose; </a:t>
            </a:r>
            <a:endParaRPr lang="en-AU" sz="1800" dirty="0" smtClean="0">
              <a:solidFill>
                <a:schemeClr val="tx1"/>
              </a:solidFill>
              <a:latin typeface="+mn-lt"/>
              <a:ea typeface="+mn-ea"/>
              <a:cs typeface="+mn-cs"/>
            </a:endParaRPr>
          </a:p>
          <a:p>
            <a:pPr>
              <a:buNone/>
            </a:pPr>
            <a:r>
              <a:rPr lang="en-AU" sz="1800" dirty="0"/>
              <a:t>	</a:t>
            </a:r>
            <a:r>
              <a:rPr lang="en-AU" sz="1800" dirty="0" smtClean="0">
                <a:solidFill>
                  <a:schemeClr val="tx1"/>
                </a:solidFill>
                <a:latin typeface="+mn-lt"/>
                <a:ea typeface="+mn-ea"/>
                <a:cs typeface="+mn-cs"/>
              </a:rPr>
              <a:t>• </a:t>
            </a:r>
            <a:r>
              <a:rPr lang="en-AU" sz="1800" dirty="0">
                <a:solidFill>
                  <a:schemeClr val="tx1"/>
                </a:solidFill>
                <a:latin typeface="+mn-lt"/>
                <a:ea typeface="+mn-ea"/>
                <a:cs typeface="+mn-cs"/>
              </a:rPr>
              <a:t>its activities are </a:t>
            </a:r>
            <a:r>
              <a:rPr lang="en-AU" sz="1800" b="1" dirty="0">
                <a:solidFill>
                  <a:schemeClr val="tx1"/>
                </a:solidFill>
                <a:latin typeface="+mn-lt"/>
                <a:ea typeface="+mn-ea"/>
                <a:cs typeface="+mn-cs"/>
              </a:rPr>
              <a:t>intrinsically </a:t>
            </a:r>
            <a:r>
              <a:rPr lang="en-AU" sz="1800" b="1" dirty="0" smtClean="0">
                <a:solidFill>
                  <a:schemeClr val="tx1"/>
                </a:solidFill>
                <a:latin typeface="+mn-lt"/>
                <a:ea typeface="+mn-ea"/>
                <a:cs typeface="+mn-cs"/>
              </a:rPr>
              <a:t>charit</a:t>
            </a:r>
            <a:r>
              <a:rPr lang="en-AU" sz="1800" b="1" dirty="0" smtClean="0"/>
              <a:t>able </a:t>
            </a:r>
            <a:r>
              <a:rPr lang="en-AU" sz="1800" dirty="0" smtClean="0"/>
              <a:t>but they are </a:t>
            </a:r>
            <a:r>
              <a:rPr lang="en-AU" sz="1800" dirty="0" smtClean="0">
                <a:solidFill>
                  <a:schemeClr val="tx1"/>
                </a:solidFill>
                <a:latin typeface="+mn-lt"/>
                <a:ea typeface="+mn-ea"/>
                <a:cs typeface="+mn-cs"/>
              </a:rPr>
              <a:t>carried </a:t>
            </a:r>
            <a:r>
              <a:rPr lang="en-AU" sz="1800" dirty="0">
                <a:solidFill>
                  <a:schemeClr val="tx1"/>
                </a:solidFill>
                <a:latin typeface="+mn-lt"/>
                <a:ea typeface="+mn-ea"/>
                <a:cs typeface="+mn-cs"/>
              </a:rPr>
              <a:t>on in a commercial or business-like way; or </a:t>
            </a:r>
            <a:endParaRPr lang="en-AU" sz="1800" dirty="0" smtClean="0">
              <a:solidFill>
                <a:schemeClr val="tx1"/>
              </a:solidFill>
              <a:latin typeface="+mn-lt"/>
              <a:ea typeface="+mn-ea"/>
              <a:cs typeface="+mn-cs"/>
            </a:endParaRPr>
          </a:p>
          <a:p>
            <a:pPr>
              <a:buNone/>
            </a:pPr>
            <a:r>
              <a:rPr lang="en-AU" sz="1800" dirty="0"/>
              <a:t>	</a:t>
            </a:r>
            <a:r>
              <a:rPr lang="en-AU" sz="1800" dirty="0" smtClean="0">
                <a:solidFill>
                  <a:schemeClr val="tx1"/>
                </a:solidFill>
                <a:latin typeface="+mn-lt"/>
                <a:ea typeface="+mn-ea"/>
                <a:cs typeface="+mn-cs"/>
              </a:rPr>
              <a:t>• </a:t>
            </a:r>
            <a:r>
              <a:rPr lang="en-AU" sz="1800" dirty="0">
                <a:solidFill>
                  <a:schemeClr val="tx1"/>
                </a:solidFill>
                <a:latin typeface="+mn-lt"/>
                <a:ea typeface="+mn-ea"/>
                <a:cs typeface="+mn-cs"/>
              </a:rPr>
              <a:t>it holds </a:t>
            </a:r>
            <a:r>
              <a:rPr lang="en-AU" sz="1800" b="1" dirty="0">
                <a:solidFill>
                  <a:schemeClr val="tx1"/>
                </a:solidFill>
                <a:latin typeface="+mn-lt"/>
                <a:ea typeface="+mn-ea"/>
                <a:cs typeface="+mn-cs"/>
              </a:rPr>
              <a:t>passive investments </a:t>
            </a:r>
            <a:r>
              <a:rPr lang="en-AU" sz="1800" dirty="0">
                <a:solidFill>
                  <a:schemeClr val="tx1"/>
                </a:solidFill>
                <a:latin typeface="+mn-lt"/>
                <a:ea typeface="+mn-ea"/>
                <a:cs typeface="+mn-cs"/>
              </a:rPr>
              <a:t>to receive a market </a:t>
            </a:r>
            <a:r>
              <a:rPr lang="en-AU" sz="1800" dirty="0" smtClean="0">
                <a:solidFill>
                  <a:schemeClr val="tx1"/>
                </a:solidFill>
                <a:latin typeface="+mn-lt"/>
                <a:ea typeface="+mn-ea"/>
                <a:cs typeface="+mn-cs"/>
              </a:rPr>
              <a:t>return to </a:t>
            </a:r>
            <a:r>
              <a:rPr lang="en-AU" sz="1800" dirty="0">
                <a:solidFill>
                  <a:schemeClr val="tx1"/>
                </a:solidFill>
                <a:latin typeface="+mn-lt"/>
                <a:ea typeface="+mn-ea"/>
                <a:cs typeface="+mn-cs"/>
              </a:rPr>
              <a:t>further its charitable purpose. </a:t>
            </a:r>
          </a:p>
          <a:p>
            <a:pPr>
              <a:lnSpc>
                <a:spcPct val="90000"/>
              </a:lnSpc>
              <a:buFontTx/>
              <a:buNone/>
            </a:pPr>
            <a:endParaRPr lang="en-AU"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96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96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96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96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96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96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smtClean="0">
                <a:solidFill>
                  <a:schemeClr val="bg1"/>
                </a:solidFill>
              </a:rPr>
              <a:t>Treasury Proposal</a:t>
            </a:r>
            <a:endParaRPr lang="en-AU" sz="4000" dirty="0">
              <a:solidFill>
                <a:schemeClr val="bg1"/>
              </a:solidFill>
            </a:endParaRPr>
          </a:p>
        </p:txBody>
      </p:sp>
      <p:sp>
        <p:nvSpPr>
          <p:cNvPr id="3" name="Content Placeholder 2"/>
          <p:cNvSpPr>
            <a:spLocks noGrp="1"/>
          </p:cNvSpPr>
          <p:nvPr>
            <p:ph idx="1"/>
          </p:nvPr>
        </p:nvSpPr>
        <p:spPr>
          <a:xfrm>
            <a:off x="611560" y="1600200"/>
            <a:ext cx="8075240" cy="4525963"/>
          </a:xfrm>
        </p:spPr>
        <p:txBody>
          <a:bodyPr/>
          <a:lstStyle/>
          <a:p>
            <a:r>
              <a:rPr lang="en-AU" sz="2200" dirty="0" smtClean="0">
                <a:solidFill>
                  <a:schemeClr val="tx1"/>
                </a:solidFill>
                <a:latin typeface="+mn-lt"/>
                <a:ea typeface="+mn-ea"/>
                <a:cs typeface="+mn-cs"/>
              </a:rPr>
              <a:t>The </a:t>
            </a:r>
            <a:r>
              <a:rPr lang="en-AU" sz="2200" dirty="0">
                <a:solidFill>
                  <a:schemeClr val="tx1"/>
                </a:solidFill>
                <a:latin typeface="+mn-lt"/>
                <a:ea typeface="+mn-ea"/>
                <a:cs typeface="+mn-cs"/>
              </a:rPr>
              <a:t>Government </a:t>
            </a:r>
            <a:r>
              <a:rPr lang="en-AU" sz="2200" dirty="0" smtClean="0">
                <a:solidFill>
                  <a:schemeClr val="tx1"/>
                </a:solidFill>
                <a:latin typeface="+mn-lt"/>
                <a:ea typeface="+mn-ea"/>
                <a:cs typeface="+mn-cs"/>
              </a:rPr>
              <a:t>will </a:t>
            </a:r>
            <a:r>
              <a:rPr lang="en-AU" sz="2200" dirty="0">
                <a:solidFill>
                  <a:schemeClr val="tx1"/>
                </a:solidFill>
                <a:latin typeface="+mn-lt"/>
                <a:ea typeface="+mn-ea"/>
                <a:cs typeface="+mn-cs"/>
              </a:rPr>
              <a:t>reform the tax concessions provided to NFP entities to ensure they are </a:t>
            </a:r>
            <a:r>
              <a:rPr lang="en-AU" sz="2200" b="1" dirty="0">
                <a:solidFill>
                  <a:schemeClr val="tx1"/>
                </a:solidFill>
                <a:latin typeface="+mn-lt"/>
                <a:ea typeface="+mn-ea"/>
                <a:cs typeface="+mn-cs"/>
              </a:rPr>
              <a:t>targeted</a:t>
            </a:r>
            <a:r>
              <a:rPr lang="en-AU" sz="2200" dirty="0">
                <a:solidFill>
                  <a:schemeClr val="tx1"/>
                </a:solidFill>
                <a:latin typeface="+mn-lt"/>
                <a:ea typeface="+mn-ea"/>
                <a:cs typeface="+mn-cs"/>
              </a:rPr>
              <a:t> only at those activities that directly further an NFP’s altruistic purposes</a:t>
            </a:r>
            <a:r>
              <a:rPr lang="en-AU" sz="2200" dirty="0" smtClean="0">
                <a:solidFill>
                  <a:schemeClr val="tx1"/>
                </a:solidFill>
                <a:latin typeface="+mn-lt"/>
                <a:ea typeface="+mn-ea"/>
                <a:cs typeface="+mn-cs"/>
              </a:rPr>
              <a:t>.</a:t>
            </a:r>
            <a:endParaRPr lang="en-AU" sz="2200" dirty="0">
              <a:solidFill>
                <a:schemeClr val="tx1"/>
              </a:solidFill>
              <a:latin typeface="+mn-lt"/>
              <a:ea typeface="+mn-ea"/>
              <a:cs typeface="+mn-cs"/>
            </a:endParaRPr>
          </a:p>
          <a:p>
            <a:r>
              <a:rPr lang="en-AU" sz="2200" dirty="0" smtClean="0">
                <a:solidFill>
                  <a:schemeClr val="tx1"/>
                </a:solidFill>
                <a:latin typeface="+mn-lt"/>
                <a:ea typeface="+mn-ea"/>
                <a:cs typeface="+mn-cs"/>
              </a:rPr>
              <a:t>Income </a:t>
            </a:r>
            <a:r>
              <a:rPr lang="en-AU" sz="2200" dirty="0">
                <a:solidFill>
                  <a:schemeClr val="tx1"/>
                </a:solidFill>
                <a:latin typeface="+mn-lt"/>
                <a:ea typeface="+mn-ea"/>
                <a:cs typeface="+mn-cs"/>
              </a:rPr>
              <a:t>tax concessions will only apply to profits generated by the </a:t>
            </a:r>
            <a:r>
              <a:rPr lang="en-AU" sz="2200" b="1" dirty="0">
                <a:solidFill>
                  <a:schemeClr val="tx1"/>
                </a:solidFill>
                <a:latin typeface="+mn-lt"/>
                <a:ea typeface="+mn-ea"/>
                <a:cs typeface="+mn-cs"/>
              </a:rPr>
              <a:t>unrelated </a:t>
            </a:r>
            <a:r>
              <a:rPr lang="en-AU" sz="2200" dirty="0">
                <a:solidFill>
                  <a:schemeClr val="tx1"/>
                </a:solidFill>
                <a:latin typeface="+mn-lt"/>
                <a:ea typeface="+mn-ea"/>
                <a:cs typeface="+mn-cs"/>
              </a:rPr>
              <a:t>commercial activities of NFPs, </a:t>
            </a:r>
            <a:r>
              <a:rPr lang="en-AU" sz="2200" b="1" dirty="0">
                <a:solidFill>
                  <a:schemeClr val="tx1"/>
                </a:solidFill>
                <a:latin typeface="+mn-lt"/>
                <a:ea typeface="+mn-ea"/>
                <a:cs typeface="+mn-cs"/>
              </a:rPr>
              <a:t>if </a:t>
            </a:r>
            <a:r>
              <a:rPr lang="en-AU" sz="2200" dirty="0">
                <a:solidFill>
                  <a:schemeClr val="tx1"/>
                </a:solidFill>
                <a:latin typeface="+mn-lt"/>
                <a:ea typeface="+mn-ea"/>
                <a:cs typeface="+mn-cs"/>
              </a:rPr>
              <a:t>they are directed to the NFP’s altruistic purpose. </a:t>
            </a:r>
            <a:endParaRPr lang="en-AU" sz="2200" dirty="0" smtClean="0">
              <a:solidFill>
                <a:schemeClr val="tx1"/>
              </a:solidFill>
              <a:latin typeface="+mn-lt"/>
              <a:ea typeface="+mn-ea"/>
              <a:cs typeface="+mn-cs"/>
            </a:endParaRPr>
          </a:p>
          <a:p>
            <a:pPr lvl="1"/>
            <a:r>
              <a:rPr lang="en-AU" sz="2200" dirty="0" smtClean="0">
                <a:solidFill>
                  <a:schemeClr val="tx1"/>
                </a:solidFill>
                <a:latin typeface="+mn-lt"/>
                <a:ea typeface="+mn-ea"/>
                <a:cs typeface="+mn-cs"/>
              </a:rPr>
              <a:t>An </a:t>
            </a:r>
            <a:r>
              <a:rPr lang="en-AU" sz="2200" dirty="0">
                <a:solidFill>
                  <a:schemeClr val="tx1"/>
                </a:solidFill>
                <a:latin typeface="+mn-lt"/>
                <a:ea typeface="+mn-ea"/>
                <a:cs typeface="+mn-cs"/>
              </a:rPr>
              <a:t>NFP </a:t>
            </a:r>
            <a:r>
              <a:rPr lang="en-AU" sz="2200" dirty="0" smtClean="0">
                <a:solidFill>
                  <a:schemeClr val="tx1"/>
                </a:solidFill>
                <a:latin typeface="+mn-lt"/>
                <a:ea typeface="+mn-ea"/>
                <a:cs typeface="+mn-cs"/>
              </a:rPr>
              <a:t>will </a:t>
            </a:r>
            <a:r>
              <a:rPr lang="en-AU" sz="2200" dirty="0">
                <a:solidFill>
                  <a:schemeClr val="tx1"/>
                </a:solidFill>
                <a:latin typeface="+mn-lt"/>
                <a:ea typeface="+mn-ea"/>
                <a:cs typeface="+mn-cs"/>
              </a:rPr>
              <a:t>pay income tax on </a:t>
            </a:r>
            <a:r>
              <a:rPr lang="en-AU" sz="2200" dirty="0" smtClean="0">
                <a:solidFill>
                  <a:schemeClr val="tx1"/>
                </a:solidFill>
                <a:latin typeface="+mn-lt"/>
                <a:ea typeface="+mn-ea"/>
                <a:cs typeface="+mn-cs"/>
              </a:rPr>
              <a:t>the </a:t>
            </a:r>
            <a:r>
              <a:rPr lang="en-AU" sz="2200" dirty="0">
                <a:solidFill>
                  <a:schemeClr val="tx1"/>
                </a:solidFill>
                <a:latin typeface="+mn-lt"/>
                <a:ea typeface="+mn-ea"/>
                <a:cs typeface="+mn-cs"/>
              </a:rPr>
              <a:t>earnings it </a:t>
            </a:r>
            <a:r>
              <a:rPr lang="en-AU" sz="2200" b="1" dirty="0">
                <a:solidFill>
                  <a:schemeClr val="tx1"/>
                </a:solidFill>
                <a:latin typeface="+mn-lt"/>
                <a:ea typeface="+mn-ea"/>
                <a:cs typeface="+mn-cs"/>
              </a:rPr>
              <a:t>retains</a:t>
            </a:r>
            <a:r>
              <a:rPr lang="en-AU" sz="2200" dirty="0">
                <a:solidFill>
                  <a:schemeClr val="tx1"/>
                </a:solidFill>
                <a:latin typeface="+mn-lt"/>
                <a:ea typeface="+mn-ea"/>
                <a:cs typeface="+mn-cs"/>
              </a:rPr>
              <a:t> in its commercial </a:t>
            </a:r>
            <a:r>
              <a:rPr lang="en-AU" sz="2200" dirty="0" smtClean="0">
                <a:solidFill>
                  <a:schemeClr val="tx1"/>
                </a:solidFill>
                <a:latin typeface="+mn-lt"/>
                <a:ea typeface="+mn-ea"/>
                <a:cs typeface="+mn-cs"/>
              </a:rPr>
              <a:t>undertaking </a:t>
            </a:r>
            <a:endParaRPr lang="en-AU" sz="2200" dirty="0">
              <a:solidFill>
                <a:schemeClr val="tx1"/>
              </a:solidFill>
              <a:latin typeface="+mn-lt"/>
              <a:ea typeface="+mn-ea"/>
              <a:cs typeface="+mn-cs"/>
            </a:endParaRPr>
          </a:p>
          <a:p>
            <a:r>
              <a:rPr lang="en-AU" sz="2200" dirty="0" smtClean="0">
                <a:solidFill>
                  <a:schemeClr val="tx1"/>
                </a:solidFill>
                <a:latin typeface="+mn-lt"/>
                <a:ea typeface="+mn-ea"/>
                <a:cs typeface="+mn-cs"/>
              </a:rPr>
              <a:t>An </a:t>
            </a:r>
            <a:r>
              <a:rPr lang="en-AU" sz="2200" dirty="0">
                <a:solidFill>
                  <a:schemeClr val="tx1"/>
                </a:solidFill>
                <a:latin typeface="+mn-lt"/>
                <a:ea typeface="+mn-ea"/>
                <a:cs typeface="+mn-cs"/>
              </a:rPr>
              <a:t>NFP entity will also not have access to a </a:t>
            </a:r>
            <a:r>
              <a:rPr lang="en-AU" sz="2200" dirty="0" smtClean="0">
                <a:solidFill>
                  <a:schemeClr val="tx1"/>
                </a:solidFill>
                <a:latin typeface="+mn-lt"/>
                <a:ea typeface="+mn-ea"/>
                <a:cs typeface="+mn-cs"/>
              </a:rPr>
              <a:t>FBT </a:t>
            </a:r>
            <a:r>
              <a:rPr lang="en-AU" sz="2200" dirty="0">
                <a:solidFill>
                  <a:schemeClr val="tx1"/>
                </a:solidFill>
                <a:latin typeface="+mn-lt"/>
                <a:ea typeface="+mn-ea"/>
                <a:cs typeface="+mn-cs"/>
              </a:rPr>
              <a:t>exemption or rebate, </a:t>
            </a:r>
            <a:r>
              <a:rPr lang="en-AU" sz="2200" dirty="0" smtClean="0">
                <a:solidFill>
                  <a:schemeClr val="tx1"/>
                </a:solidFill>
                <a:latin typeface="+mn-lt"/>
                <a:ea typeface="+mn-ea"/>
                <a:cs typeface="+mn-cs"/>
              </a:rPr>
              <a:t>GST </a:t>
            </a:r>
            <a:r>
              <a:rPr lang="en-AU" sz="2200" dirty="0">
                <a:solidFill>
                  <a:schemeClr val="tx1"/>
                </a:solidFill>
                <a:latin typeface="+mn-lt"/>
                <a:ea typeface="+mn-ea"/>
                <a:cs typeface="+mn-cs"/>
              </a:rPr>
              <a:t>concessions or </a:t>
            </a:r>
            <a:r>
              <a:rPr lang="en-AU" sz="2200" dirty="0" smtClean="0">
                <a:solidFill>
                  <a:schemeClr val="tx1"/>
                </a:solidFill>
                <a:latin typeface="+mn-lt"/>
                <a:ea typeface="+mn-ea"/>
                <a:cs typeface="+mn-cs"/>
              </a:rPr>
              <a:t>DGR </a:t>
            </a:r>
            <a:r>
              <a:rPr lang="en-AU" sz="2200" dirty="0">
                <a:solidFill>
                  <a:schemeClr val="tx1"/>
                </a:solidFill>
                <a:latin typeface="+mn-lt"/>
                <a:ea typeface="+mn-ea"/>
                <a:cs typeface="+mn-cs"/>
              </a:rPr>
              <a:t>support in relation to their unrelated commercial activities. </a:t>
            </a:r>
          </a:p>
          <a:p>
            <a:endParaRPr lang="en-AU" sz="2200" dirty="0">
              <a:solidFill>
                <a:schemeClr val="tx1"/>
              </a:solidFill>
              <a:latin typeface="+mn-lt"/>
              <a:ea typeface="+mn-ea"/>
              <a:cs typeface="+mn-cs"/>
            </a:endParaRPr>
          </a:p>
        </p:txBody>
      </p:sp>
      <p:sp>
        <p:nvSpPr>
          <p:cNvPr id="4" name="Slide Number Placeholder 3"/>
          <p:cNvSpPr>
            <a:spLocks noGrp="1"/>
          </p:cNvSpPr>
          <p:nvPr>
            <p:ph type="sldNum" sz="quarter" idx="12"/>
          </p:nvPr>
        </p:nvSpPr>
        <p:spPr/>
        <p:txBody>
          <a:bodyPr/>
          <a:lstStyle/>
          <a:p>
            <a:fld id="{A8BF1A93-1DD6-4323-A940-9BD89BFF6ADA}"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smtClean="0">
                <a:solidFill>
                  <a:schemeClr val="bg1"/>
                </a:solidFill>
              </a:rPr>
              <a:t>Exclusions</a:t>
            </a:r>
            <a:endParaRPr lang="en-AU" sz="4000" dirty="0">
              <a:solidFill>
                <a:schemeClr val="bg1"/>
              </a:solidFill>
            </a:endParaRPr>
          </a:p>
        </p:txBody>
      </p:sp>
      <p:sp>
        <p:nvSpPr>
          <p:cNvPr id="3" name="Content Placeholder 2"/>
          <p:cNvSpPr>
            <a:spLocks noGrp="1"/>
          </p:cNvSpPr>
          <p:nvPr>
            <p:ph idx="1"/>
          </p:nvPr>
        </p:nvSpPr>
        <p:spPr/>
        <p:txBody>
          <a:bodyPr/>
          <a:lstStyle/>
          <a:p>
            <a:r>
              <a:rPr lang="en-AU" sz="2400" dirty="0" smtClean="0">
                <a:solidFill>
                  <a:schemeClr val="tx1"/>
                </a:solidFill>
                <a:latin typeface="+mn-lt"/>
                <a:ea typeface="+mn-ea"/>
                <a:cs typeface="+mn-cs"/>
              </a:rPr>
              <a:t>“Small-scale” unrelated commercial activities </a:t>
            </a:r>
          </a:p>
          <a:p>
            <a:r>
              <a:rPr lang="en-AU" sz="2400" dirty="0" smtClean="0"/>
              <a:t>“Low risk” unrelated commercial activities</a:t>
            </a:r>
            <a:r>
              <a:rPr lang="en-AU" sz="2400" dirty="0" smtClean="0">
                <a:solidFill>
                  <a:schemeClr val="tx1"/>
                </a:solidFill>
                <a:latin typeface="+mn-lt"/>
                <a:ea typeface="+mn-ea"/>
                <a:cs typeface="+mn-cs"/>
              </a:rPr>
              <a:t>. </a:t>
            </a:r>
          </a:p>
          <a:p>
            <a:r>
              <a:rPr lang="en-AU" sz="2400" dirty="0" smtClean="0">
                <a:solidFill>
                  <a:schemeClr val="tx1"/>
                </a:solidFill>
                <a:latin typeface="+mn-lt"/>
                <a:ea typeface="+mn-ea"/>
                <a:cs typeface="+mn-cs"/>
              </a:rPr>
              <a:t>“Passive” income</a:t>
            </a:r>
          </a:p>
          <a:p>
            <a:r>
              <a:rPr lang="en-AU" sz="2400" dirty="0" smtClean="0">
                <a:solidFill>
                  <a:schemeClr val="tx1"/>
                </a:solidFill>
                <a:latin typeface="+mn-lt"/>
                <a:ea typeface="+mn-ea"/>
                <a:cs typeface="+mn-cs"/>
              </a:rPr>
              <a:t>Mutual income and the principles of mutuality. </a:t>
            </a:r>
          </a:p>
          <a:p>
            <a:r>
              <a:rPr lang="en-AU" sz="2400" dirty="0" smtClean="0">
                <a:solidFill>
                  <a:schemeClr val="tx1"/>
                </a:solidFill>
                <a:latin typeface="+mn-lt"/>
                <a:ea typeface="+mn-ea"/>
                <a:cs typeface="+mn-cs"/>
              </a:rPr>
              <a:t>Commencement</a:t>
            </a:r>
          </a:p>
          <a:p>
            <a:pPr lvl="1"/>
            <a:r>
              <a:rPr lang="en-AU" sz="2000" dirty="0" smtClean="0">
                <a:solidFill>
                  <a:schemeClr val="tx1"/>
                </a:solidFill>
                <a:latin typeface="+mn-lt"/>
                <a:ea typeface="+mn-ea"/>
                <a:cs typeface="+mn-cs"/>
              </a:rPr>
              <a:t>Initially only new unrelated commercial activities that commence after 7:30 pm (AEST) on 10 May 2011</a:t>
            </a:r>
          </a:p>
          <a:p>
            <a:pPr lvl="1"/>
            <a:r>
              <a:rPr lang="en-AU" sz="2000" dirty="0" smtClean="0"/>
              <a:t>Potential rules to bring existing unrelated commercial activities into the net in future</a:t>
            </a:r>
            <a:endParaRPr lang="en-AU" sz="2000" dirty="0" smtClean="0">
              <a:solidFill>
                <a:schemeClr val="tx1"/>
              </a:solidFill>
              <a:latin typeface="+mn-lt"/>
              <a:ea typeface="+mn-ea"/>
              <a:cs typeface="+mn-cs"/>
            </a:endParaRPr>
          </a:p>
          <a:p>
            <a:endParaRPr lang="en-AU" sz="2400" dirty="0" smtClean="0"/>
          </a:p>
          <a:p>
            <a:endParaRPr lang="en-AU" dirty="0" smtClean="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2"/>
          </p:nvPr>
        </p:nvSpPr>
        <p:spPr/>
        <p:txBody>
          <a:bodyPr/>
          <a:lstStyle/>
          <a:p>
            <a:fld id="{A8BF1A93-1DD6-4323-A940-9BD89BFF6ADA}"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1224</TotalTime>
  <Words>1800</Words>
  <Application>Microsoft Office PowerPoint</Application>
  <PresentationFormat>On-screen Show (4:3)</PresentationFormat>
  <Paragraphs>211</Paragraphs>
  <Slides>26</Slides>
  <Notes>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1_Default Design</vt:lpstr>
      <vt:lpstr>Slide 1</vt:lpstr>
      <vt:lpstr>Slide 2</vt:lpstr>
      <vt:lpstr>Extent of business activity </vt:lpstr>
      <vt:lpstr>Tax of business activity of NFPs</vt:lpstr>
      <vt:lpstr>Word Investments</vt:lpstr>
      <vt:lpstr>Slide 6</vt:lpstr>
      <vt:lpstr>TR 2011/D5</vt:lpstr>
      <vt:lpstr>Treasury Proposal</vt:lpstr>
      <vt:lpstr>Exclusions</vt:lpstr>
      <vt:lpstr>Treasury Proposal</vt:lpstr>
      <vt:lpstr>Charity owns separate taxable company</vt:lpstr>
      <vt:lpstr>Principle/policy reasons</vt:lpstr>
      <vt:lpstr>Local Govt rates exemptions</vt:lpstr>
      <vt:lpstr>Comparative jurisdictions</vt:lpstr>
      <vt:lpstr>United Kingdom</vt:lpstr>
      <vt:lpstr>United Kingdom</vt:lpstr>
      <vt:lpstr>United Kingdom</vt:lpstr>
      <vt:lpstr>New Zealand</vt:lpstr>
      <vt:lpstr>Slide 19</vt:lpstr>
      <vt:lpstr>Canada</vt:lpstr>
      <vt:lpstr>Revenue Canada Interpretation</vt:lpstr>
      <vt:lpstr>United States</vt:lpstr>
      <vt:lpstr>Slide 23</vt:lpstr>
      <vt:lpstr>Slide 24</vt:lpstr>
      <vt:lpstr>Slide 25</vt:lpstr>
      <vt:lpstr>Slide 26</vt:lpstr>
    </vt:vector>
  </TitlesOfParts>
  <Company>University of Melbourne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Taxation Issues for Not-For-Profit Organisations </dc:title>
  <dc:creator>Ann O'Connell</dc:creator>
  <cp:lastModifiedBy>JoyceChia</cp:lastModifiedBy>
  <cp:revision>112</cp:revision>
  <cp:lastPrinted>1601-01-01T00:00:00Z</cp:lastPrinted>
  <dcterms:created xsi:type="dcterms:W3CDTF">2008-05-30T01:42:43Z</dcterms:created>
  <dcterms:modified xsi:type="dcterms:W3CDTF">2011-09-22T00:38:40Z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