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4"/>
  </p:sldMasterIdLst>
  <p:notesMasterIdLst>
    <p:notesMasterId r:id="rId18"/>
  </p:notesMasterIdLst>
  <p:handoutMasterIdLst>
    <p:handoutMasterId r:id="rId19"/>
  </p:handoutMasterIdLst>
  <p:sldIdLst>
    <p:sldId id="259" r:id="rId5"/>
    <p:sldId id="276" r:id="rId6"/>
    <p:sldId id="268" r:id="rId7"/>
    <p:sldId id="270" r:id="rId8"/>
    <p:sldId id="269" r:id="rId9"/>
    <p:sldId id="271" r:id="rId10"/>
    <p:sldId id="274" r:id="rId11"/>
    <p:sldId id="275" r:id="rId12"/>
    <p:sldId id="263" r:id="rId13"/>
    <p:sldId id="273" r:id="rId14"/>
    <p:sldId id="278" r:id="rId15"/>
    <p:sldId id="267" r:id="rId16"/>
    <p:sldId id="264"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7A8"/>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p:restoredTop sz="94607"/>
  </p:normalViewPr>
  <p:slideViewPr>
    <p:cSldViewPr>
      <p:cViewPr varScale="1">
        <p:scale>
          <a:sx n="124" d="100"/>
          <a:sy n="124" d="100"/>
        </p:scale>
        <p:origin x="1864" y="16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A2446-DB97-3B45-AD2B-CEC0711C3FDA}" type="doc">
      <dgm:prSet loTypeId="urn:microsoft.com/office/officeart/2008/layout/AlternatingPictureBlocks" loCatId="" qsTypeId="urn:microsoft.com/office/officeart/2005/8/quickstyle/simple4" qsCatId="simple" csTypeId="urn:microsoft.com/office/officeart/2005/8/colors/accent1_2" csCatId="accent1" phldr="1"/>
      <dgm:spPr/>
    </dgm:pt>
    <dgm:pt modelId="{D021618F-0A0D-BA47-9947-03CB6838A84D}">
      <dgm:prSet phldrT="[Text]"/>
      <dgm:spPr/>
      <dgm:t>
        <a:bodyPr/>
        <a:lstStyle/>
        <a:p>
          <a:r>
            <a:rPr lang="en-US" dirty="0" smtClean="0"/>
            <a:t>Use for profiling and targeted advertising: 77%</a:t>
          </a:r>
          <a:endParaRPr lang="en-US" dirty="0"/>
        </a:p>
      </dgm:t>
    </dgm:pt>
    <dgm:pt modelId="{CC9D4B3E-56BD-7447-9B99-BACFFA165CA8}" type="parTrans" cxnId="{33A7C20D-74CD-9D4D-9691-CD340419002D}">
      <dgm:prSet/>
      <dgm:spPr/>
      <dgm:t>
        <a:bodyPr/>
        <a:lstStyle/>
        <a:p>
          <a:endParaRPr lang="en-US"/>
        </a:p>
      </dgm:t>
    </dgm:pt>
    <dgm:pt modelId="{7D469B37-7AAD-D14A-9506-00BFDFE455EE}" type="sibTrans" cxnId="{33A7C20D-74CD-9D4D-9691-CD340419002D}">
      <dgm:prSet/>
      <dgm:spPr/>
      <dgm:t>
        <a:bodyPr/>
        <a:lstStyle/>
        <a:p>
          <a:endParaRPr lang="en-US"/>
        </a:p>
      </dgm:t>
    </dgm:pt>
    <dgm:pt modelId="{6CEFBC7C-F0E7-0E41-8249-6C979918FD07}">
      <dgm:prSet phldrT="[Text]"/>
      <dgm:spPr/>
      <dgm:t>
        <a:bodyPr/>
        <a:lstStyle/>
        <a:p>
          <a:r>
            <a:rPr lang="en-US" dirty="0" smtClean="0"/>
            <a:t>Combining with data from other companies: 81%</a:t>
          </a:r>
          <a:endParaRPr lang="en-US" dirty="0"/>
        </a:p>
      </dgm:t>
    </dgm:pt>
    <dgm:pt modelId="{A83E4175-96A4-6043-A9BB-8080DB30C2D9}" type="parTrans" cxnId="{B49FC850-8719-B341-9ADE-4CBF3E923426}">
      <dgm:prSet/>
      <dgm:spPr/>
      <dgm:t>
        <a:bodyPr/>
        <a:lstStyle/>
        <a:p>
          <a:endParaRPr lang="en-US"/>
        </a:p>
      </dgm:t>
    </dgm:pt>
    <dgm:pt modelId="{F063F0BA-30C3-FA47-9E62-2DA23E19A37F}" type="sibTrans" cxnId="{B49FC850-8719-B341-9ADE-4CBF3E923426}">
      <dgm:prSet/>
      <dgm:spPr/>
      <dgm:t>
        <a:bodyPr/>
        <a:lstStyle/>
        <a:p>
          <a:endParaRPr lang="en-US"/>
        </a:p>
      </dgm:t>
    </dgm:pt>
    <dgm:pt modelId="{598E133E-47EA-B941-A5CB-4378EA4232BB}">
      <dgm:prSet phldrT="[Text]"/>
      <dgm:spPr/>
      <dgm:t>
        <a:bodyPr/>
        <a:lstStyle/>
        <a:p>
          <a:r>
            <a:rPr lang="en-US" dirty="0" smtClean="0"/>
            <a:t>Keeping track of online </a:t>
          </a:r>
          <a:r>
            <a:rPr lang="en-US" dirty="0" err="1" smtClean="0"/>
            <a:t>behaviour</a:t>
          </a:r>
          <a:r>
            <a:rPr lang="en-US" dirty="0" smtClean="0"/>
            <a:t>: 82%</a:t>
          </a:r>
          <a:endParaRPr lang="en-US" dirty="0"/>
        </a:p>
      </dgm:t>
    </dgm:pt>
    <dgm:pt modelId="{C1F96F1C-C461-D04E-8123-C338FE7C4960}" type="parTrans" cxnId="{CB3FC93C-B5D0-6040-B5E1-247A7BD55FEB}">
      <dgm:prSet/>
      <dgm:spPr/>
      <dgm:t>
        <a:bodyPr/>
        <a:lstStyle/>
        <a:p>
          <a:endParaRPr lang="en-US"/>
        </a:p>
      </dgm:t>
    </dgm:pt>
    <dgm:pt modelId="{0BF6DF3E-394D-7346-B43B-BEB65F0DE2C0}" type="sibTrans" cxnId="{CB3FC93C-B5D0-6040-B5E1-247A7BD55FEB}">
      <dgm:prSet/>
      <dgm:spPr/>
      <dgm:t>
        <a:bodyPr/>
        <a:lstStyle/>
        <a:p>
          <a:endParaRPr lang="en-US"/>
        </a:p>
      </dgm:t>
    </dgm:pt>
    <dgm:pt modelId="{039D5013-AC07-E247-A3CD-26A4F95FBE60}" type="pres">
      <dgm:prSet presAssocID="{97EA2446-DB97-3B45-AD2B-CEC0711C3FDA}" presName="linearFlow" presStyleCnt="0">
        <dgm:presLayoutVars>
          <dgm:dir/>
          <dgm:resizeHandles val="exact"/>
        </dgm:presLayoutVars>
      </dgm:prSet>
      <dgm:spPr/>
    </dgm:pt>
    <dgm:pt modelId="{20B5354F-EBE3-E847-A2DD-F96E311F080B}" type="pres">
      <dgm:prSet presAssocID="{D021618F-0A0D-BA47-9947-03CB6838A84D}" presName="comp" presStyleCnt="0"/>
      <dgm:spPr/>
    </dgm:pt>
    <dgm:pt modelId="{D22843EB-6047-3040-AE66-D07F017DB326}" type="pres">
      <dgm:prSet presAssocID="{D021618F-0A0D-BA47-9947-03CB6838A84D}" presName="rect2" presStyleLbl="node1" presStyleIdx="0" presStyleCnt="3">
        <dgm:presLayoutVars>
          <dgm:bulletEnabled val="1"/>
        </dgm:presLayoutVars>
      </dgm:prSet>
      <dgm:spPr/>
      <dgm:t>
        <a:bodyPr/>
        <a:lstStyle/>
        <a:p>
          <a:endParaRPr lang="en-US"/>
        </a:p>
      </dgm:t>
    </dgm:pt>
    <dgm:pt modelId="{570B4649-28EC-0142-A64A-5C885E4D95EB}" type="pres">
      <dgm:prSet presAssocID="{D021618F-0A0D-BA47-9947-03CB6838A84D}" presName="rect1" presStyleLbl="lnNode1" presStyleIdx="0" presStyleCnt="3"/>
      <dgm:spPr/>
    </dgm:pt>
    <dgm:pt modelId="{AF0285C7-9EA9-9C4C-82C0-0F30AFDD49F3}" type="pres">
      <dgm:prSet presAssocID="{7D469B37-7AAD-D14A-9506-00BFDFE455EE}" presName="sibTrans" presStyleCnt="0"/>
      <dgm:spPr/>
    </dgm:pt>
    <dgm:pt modelId="{14B9A4AB-126F-3448-A8E2-2E1705A29558}" type="pres">
      <dgm:prSet presAssocID="{6CEFBC7C-F0E7-0E41-8249-6C979918FD07}" presName="comp" presStyleCnt="0"/>
      <dgm:spPr/>
    </dgm:pt>
    <dgm:pt modelId="{A2045D51-9A05-F049-BCED-66D059ACE39F}" type="pres">
      <dgm:prSet presAssocID="{6CEFBC7C-F0E7-0E41-8249-6C979918FD07}" presName="rect2" presStyleLbl="node1" presStyleIdx="1" presStyleCnt="3">
        <dgm:presLayoutVars>
          <dgm:bulletEnabled val="1"/>
        </dgm:presLayoutVars>
      </dgm:prSet>
      <dgm:spPr/>
      <dgm:t>
        <a:bodyPr/>
        <a:lstStyle/>
        <a:p>
          <a:endParaRPr lang="en-US"/>
        </a:p>
      </dgm:t>
    </dgm:pt>
    <dgm:pt modelId="{5548A5CC-5A13-874F-92E4-B7A4A6F7A3F4}" type="pres">
      <dgm:prSet presAssocID="{6CEFBC7C-F0E7-0E41-8249-6C979918FD07}" presName="rect1" presStyleLbl="lnNode1" presStyleIdx="1" presStyleCnt="3"/>
      <dgm:spPr/>
    </dgm:pt>
    <dgm:pt modelId="{2D4851AA-D111-C243-BBD8-2B9F9994F9B0}" type="pres">
      <dgm:prSet presAssocID="{F063F0BA-30C3-FA47-9E62-2DA23E19A37F}" presName="sibTrans" presStyleCnt="0"/>
      <dgm:spPr/>
    </dgm:pt>
    <dgm:pt modelId="{C7483011-74F4-E345-BFC8-EC2527B6084F}" type="pres">
      <dgm:prSet presAssocID="{598E133E-47EA-B941-A5CB-4378EA4232BB}" presName="comp" presStyleCnt="0"/>
      <dgm:spPr/>
    </dgm:pt>
    <dgm:pt modelId="{4F30701D-5AD7-A24F-9942-84EF8E9C909B}" type="pres">
      <dgm:prSet presAssocID="{598E133E-47EA-B941-A5CB-4378EA4232BB}" presName="rect2" presStyleLbl="node1" presStyleIdx="2" presStyleCnt="3">
        <dgm:presLayoutVars>
          <dgm:bulletEnabled val="1"/>
        </dgm:presLayoutVars>
      </dgm:prSet>
      <dgm:spPr/>
      <dgm:t>
        <a:bodyPr/>
        <a:lstStyle/>
        <a:p>
          <a:endParaRPr lang="en-US"/>
        </a:p>
      </dgm:t>
    </dgm:pt>
    <dgm:pt modelId="{BC010D1C-D73D-2445-A0C4-4CAED489987F}" type="pres">
      <dgm:prSet presAssocID="{598E133E-47EA-B941-A5CB-4378EA4232BB}" presName="rect1" presStyleLbl="lnNode1" presStyleIdx="2" presStyleCnt="3"/>
      <dgm:spPr/>
    </dgm:pt>
  </dgm:ptLst>
  <dgm:cxnLst>
    <dgm:cxn modelId="{CB3FC93C-B5D0-6040-B5E1-247A7BD55FEB}" srcId="{97EA2446-DB97-3B45-AD2B-CEC0711C3FDA}" destId="{598E133E-47EA-B941-A5CB-4378EA4232BB}" srcOrd="2" destOrd="0" parTransId="{C1F96F1C-C461-D04E-8123-C338FE7C4960}" sibTransId="{0BF6DF3E-394D-7346-B43B-BEB65F0DE2C0}"/>
    <dgm:cxn modelId="{33A7C20D-74CD-9D4D-9691-CD340419002D}" srcId="{97EA2446-DB97-3B45-AD2B-CEC0711C3FDA}" destId="{D021618F-0A0D-BA47-9947-03CB6838A84D}" srcOrd="0" destOrd="0" parTransId="{CC9D4B3E-56BD-7447-9B99-BACFFA165CA8}" sibTransId="{7D469B37-7AAD-D14A-9506-00BFDFE455EE}"/>
    <dgm:cxn modelId="{58290FC7-3A04-5844-87DC-A2501072E7C4}" type="presOf" srcId="{D021618F-0A0D-BA47-9947-03CB6838A84D}" destId="{D22843EB-6047-3040-AE66-D07F017DB326}" srcOrd="0" destOrd="0" presId="urn:microsoft.com/office/officeart/2008/layout/AlternatingPictureBlocks"/>
    <dgm:cxn modelId="{72E274D9-D8EE-444C-81FB-01DF2C93C3E4}" type="presOf" srcId="{598E133E-47EA-B941-A5CB-4378EA4232BB}" destId="{4F30701D-5AD7-A24F-9942-84EF8E9C909B}" srcOrd="0" destOrd="0" presId="urn:microsoft.com/office/officeart/2008/layout/AlternatingPictureBlocks"/>
    <dgm:cxn modelId="{52A21A53-F5B0-2746-94EF-A8775AF13D0D}" type="presOf" srcId="{97EA2446-DB97-3B45-AD2B-CEC0711C3FDA}" destId="{039D5013-AC07-E247-A3CD-26A4F95FBE60}" srcOrd="0" destOrd="0" presId="urn:microsoft.com/office/officeart/2008/layout/AlternatingPictureBlocks"/>
    <dgm:cxn modelId="{B49FC850-8719-B341-9ADE-4CBF3E923426}" srcId="{97EA2446-DB97-3B45-AD2B-CEC0711C3FDA}" destId="{6CEFBC7C-F0E7-0E41-8249-6C979918FD07}" srcOrd="1" destOrd="0" parTransId="{A83E4175-96A4-6043-A9BB-8080DB30C2D9}" sibTransId="{F063F0BA-30C3-FA47-9E62-2DA23E19A37F}"/>
    <dgm:cxn modelId="{B3B1CE11-03AC-BD4E-A8E2-DF552D842D99}" type="presOf" srcId="{6CEFBC7C-F0E7-0E41-8249-6C979918FD07}" destId="{A2045D51-9A05-F049-BCED-66D059ACE39F}" srcOrd="0" destOrd="0" presId="urn:microsoft.com/office/officeart/2008/layout/AlternatingPictureBlocks"/>
    <dgm:cxn modelId="{E28974AF-2FCD-124D-AAE4-8D9693B6B731}" type="presParOf" srcId="{039D5013-AC07-E247-A3CD-26A4F95FBE60}" destId="{20B5354F-EBE3-E847-A2DD-F96E311F080B}" srcOrd="0" destOrd="0" presId="urn:microsoft.com/office/officeart/2008/layout/AlternatingPictureBlocks"/>
    <dgm:cxn modelId="{26383EFE-F4A9-6845-96CE-3DB5DEE1A2B7}" type="presParOf" srcId="{20B5354F-EBE3-E847-A2DD-F96E311F080B}" destId="{D22843EB-6047-3040-AE66-D07F017DB326}" srcOrd="0" destOrd="0" presId="urn:microsoft.com/office/officeart/2008/layout/AlternatingPictureBlocks"/>
    <dgm:cxn modelId="{F0322643-FA7E-E049-9A29-9272FE56D579}" type="presParOf" srcId="{20B5354F-EBE3-E847-A2DD-F96E311F080B}" destId="{570B4649-28EC-0142-A64A-5C885E4D95EB}" srcOrd="1" destOrd="0" presId="urn:microsoft.com/office/officeart/2008/layout/AlternatingPictureBlocks"/>
    <dgm:cxn modelId="{34CBE2C3-2716-4B47-8EC3-ED36333402FC}" type="presParOf" srcId="{039D5013-AC07-E247-A3CD-26A4F95FBE60}" destId="{AF0285C7-9EA9-9C4C-82C0-0F30AFDD49F3}" srcOrd="1" destOrd="0" presId="urn:microsoft.com/office/officeart/2008/layout/AlternatingPictureBlocks"/>
    <dgm:cxn modelId="{4B3B440B-8EFE-A948-8759-7948EC3C977E}" type="presParOf" srcId="{039D5013-AC07-E247-A3CD-26A4F95FBE60}" destId="{14B9A4AB-126F-3448-A8E2-2E1705A29558}" srcOrd="2" destOrd="0" presId="urn:microsoft.com/office/officeart/2008/layout/AlternatingPictureBlocks"/>
    <dgm:cxn modelId="{3B097C93-A914-C845-85B8-85B36F3D79FA}" type="presParOf" srcId="{14B9A4AB-126F-3448-A8E2-2E1705A29558}" destId="{A2045D51-9A05-F049-BCED-66D059ACE39F}" srcOrd="0" destOrd="0" presId="urn:microsoft.com/office/officeart/2008/layout/AlternatingPictureBlocks"/>
    <dgm:cxn modelId="{B725706D-7F25-9643-908C-1403DB43C081}" type="presParOf" srcId="{14B9A4AB-126F-3448-A8E2-2E1705A29558}" destId="{5548A5CC-5A13-874F-92E4-B7A4A6F7A3F4}" srcOrd="1" destOrd="0" presId="urn:microsoft.com/office/officeart/2008/layout/AlternatingPictureBlocks"/>
    <dgm:cxn modelId="{6837363E-55E6-2042-9101-0C196CBF9AAC}" type="presParOf" srcId="{039D5013-AC07-E247-A3CD-26A4F95FBE60}" destId="{2D4851AA-D111-C243-BBD8-2B9F9994F9B0}" srcOrd="3" destOrd="0" presId="urn:microsoft.com/office/officeart/2008/layout/AlternatingPictureBlocks"/>
    <dgm:cxn modelId="{8DA93DD0-EAEB-6943-9612-6BC4B93C5EE2}" type="presParOf" srcId="{039D5013-AC07-E247-A3CD-26A4F95FBE60}" destId="{C7483011-74F4-E345-BFC8-EC2527B6084F}" srcOrd="4" destOrd="0" presId="urn:microsoft.com/office/officeart/2008/layout/AlternatingPictureBlocks"/>
    <dgm:cxn modelId="{6F243F90-06FB-F442-B6A0-DDA42472A799}" type="presParOf" srcId="{C7483011-74F4-E345-BFC8-EC2527B6084F}" destId="{4F30701D-5AD7-A24F-9942-84EF8E9C909B}" srcOrd="0" destOrd="0" presId="urn:microsoft.com/office/officeart/2008/layout/AlternatingPictureBlocks"/>
    <dgm:cxn modelId="{B298278F-2B9A-8A4C-B99E-76CB1CD51EBA}" type="presParOf" srcId="{C7483011-74F4-E345-BFC8-EC2527B6084F}" destId="{BC010D1C-D73D-2445-A0C4-4CAED489987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43EB-6047-3040-AE66-D07F017DB326}">
      <dsp:nvSpPr>
        <dsp:cNvPr id="0" name=""/>
        <dsp:cNvSpPr/>
      </dsp:nvSpPr>
      <dsp:spPr>
        <a:xfrm>
          <a:off x="3364471" y="2777"/>
          <a:ext cx="2916505"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Use for profiling and targeted advertising: 77%</a:t>
          </a:r>
          <a:endParaRPr lang="en-US" sz="2800" kern="1200" dirty="0"/>
        </a:p>
      </dsp:txBody>
      <dsp:txXfrm>
        <a:off x="3364471" y="2777"/>
        <a:ext cx="2916505" cy="1319089"/>
      </dsp:txXfrm>
    </dsp:sp>
    <dsp:sp modelId="{570B4649-28EC-0142-A64A-5C885E4D95EB}">
      <dsp:nvSpPr>
        <dsp:cNvPr id="0" name=""/>
        <dsp:cNvSpPr/>
      </dsp:nvSpPr>
      <dsp:spPr>
        <a:xfrm>
          <a:off x="1927983" y="2777"/>
          <a:ext cx="1305898"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045D51-9A05-F049-BCED-66D059ACE39F}">
      <dsp:nvSpPr>
        <dsp:cNvPr id="0" name=""/>
        <dsp:cNvSpPr/>
      </dsp:nvSpPr>
      <dsp:spPr>
        <a:xfrm>
          <a:off x="1927983" y="1539516"/>
          <a:ext cx="2916505"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Combining with data from other companies: 81%</a:t>
          </a:r>
          <a:endParaRPr lang="en-US" sz="2800" kern="1200" dirty="0"/>
        </a:p>
      </dsp:txBody>
      <dsp:txXfrm>
        <a:off x="1927983" y="1539516"/>
        <a:ext cx="2916505" cy="1319089"/>
      </dsp:txXfrm>
    </dsp:sp>
    <dsp:sp modelId="{5548A5CC-5A13-874F-92E4-B7A4A6F7A3F4}">
      <dsp:nvSpPr>
        <dsp:cNvPr id="0" name=""/>
        <dsp:cNvSpPr/>
      </dsp:nvSpPr>
      <dsp:spPr>
        <a:xfrm>
          <a:off x="4975079" y="1539516"/>
          <a:ext cx="1305898"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30701D-5AD7-A24F-9942-84EF8E9C909B}">
      <dsp:nvSpPr>
        <dsp:cNvPr id="0" name=""/>
        <dsp:cNvSpPr/>
      </dsp:nvSpPr>
      <dsp:spPr>
        <a:xfrm>
          <a:off x="3364471" y="3076255"/>
          <a:ext cx="2916505"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Keeping track of online </a:t>
          </a:r>
          <a:r>
            <a:rPr lang="en-US" sz="2800" kern="1200" dirty="0" err="1" smtClean="0"/>
            <a:t>behaviour</a:t>
          </a:r>
          <a:r>
            <a:rPr lang="en-US" sz="2800" kern="1200" dirty="0" smtClean="0"/>
            <a:t>: 82%</a:t>
          </a:r>
          <a:endParaRPr lang="en-US" sz="2800" kern="1200" dirty="0"/>
        </a:p>
      </dsp:txBody>
      <dsp:txXfrm>
        <a:off x="3364471" y="3076255"/>
        <a:ext cx="2916505" cy="1319089"/>
      </dsp:txXfrm>
    </dsp:sp>
    <dsp:sp modelId="{BC010D1C-D73D-2445-A0C4-4CAED489987F}">
      <dsp:nvSpPr>
        <dsp:cNvPr id="0" name=""/>
        <dsp:cNvSpPr/>
      </dsp:nvSpPr>
      <dsp:spPr>
        <a:xfrm>
          <a:off x="1927983" y="3076255"/>
          <a:ext cx="1305898" cy="1319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2B5B2F-03F9-724E-B798-CFF5CCE84D03}" type="datetime1">
              <a:rPr lang="en-US" altLang="en-US"/>
              <a:pPr/>
              <a:t>11/10/19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033444-1731-E843-8BF6-09FF96577FF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5B23B26-4293-5446-92C4-FBA6152EFAB2}" type="datetime1">
              <a:rPr lang="en-US" altLang="en-US"/>
              <a:pPr/>
              <a:t>11/10/19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821E9A2-B3A0-A346-B2EE-FDFF26B32B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7" name="Text Placeholder 6"/>
          <p:cNvSpPr>
            <a:spLocks noGrp="1"/>
          </p:cNvSpPr>
          <p:nvPr>
            <p:ph type="body" sz="quarter" idx="10"/>
          </p:nvPr>
        </p:nvSpPr>
        <p:spPr>
          <a:xfrm>
            <a:off x="1978347" y="980728"/>
            <a:ext cx="6842125" cy="719138"/>
          </a:xfrm>
        </p:spPr>
        <p:txBody>
          <a:bodyPr anchor="ctr"/>
          <a:lstStyle>
            <a:lvl1pPr>
              <a:spcBef>
                <a:spcPts val="600"/>
              </a:spcBef>
              <a:defRPr sz="1800" b="1"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62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68313" y="433388"/>
            <a:ext cx="8208962" cy="461962"/>
          </a:xfrm>
        </p:spPr>
        <p:txBody>
          <a:bodyPr/>
          <a:lstStyle/>
          <a:p>
            <a:r>
              <a:rPr lang="en-US" smtClean="0"/>
              <a:t>Click to edit Master title style</a:t>
            </a:r>
            <a:endParaRPr lang="en-US"/>
          </a:p>
        </p:txBody>
      </p:sp>
      <p:sp>
        <p:nvSpPr>
          <p:cNvPr id="10" name="Text Placeholder 9"/>
          <p:cNvSpPr>
            <a:spLocks noGrp="1"/>
          </p:cNvSpPr>
          <p:nvPr>
            <p:ph type="body" idx="10"/>
          </p:nvPr>
        </p:nvSpPr>
        <p:spPr>
          <a:xfrm>
            <a:off x="468313" y="1227137"/>
            <a:ext cx="8208962" cy="460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539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Content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65972" y="1227138"/>
            <a:ext cx="3960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1"/>
          </p:nvPr>
        </p:nvSpPr>
        <p:spPr>
          <a:xfrm>
            <a:off x="4717275" y="1227137"/>
            <a:ext cx="3960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76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j-lt"/>
                <a:cs typeface="Microsoft Sans Serif"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4282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3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itle Placeholder 2"/>
          <p:cNvSpPr>
            <a:spLocks noGrp="1"/>
          </p:cNvSpPr>
          <p:nvPr>
            <p:ph type="title"/>
          </p:nvPr>
        </p:nvSpPr>
        <p:spPr bwMode="auto">
          <a:xfrm>
            <a:off x="468313" y="433388"/>
            <a:ext cx="8208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US" altLang="en-US"/>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030" name="Text Placeholder 3"/>
          <p:cNvSpPr>
            <a:spLocks noGrp="1"/>
          </p:cNvSpPr>
          <p:nvPr>
            <p:ph type="body" idx="1"/>
          </p:nvPr>
        </p:nvSpPr>
        <p:spPr bwMode="auto">
          <a:xfrm>
            <a:off x="468313" y="1225550"/>
            <a:ext cx="82296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a:p>
            <a:pPr lvl="3"/>
            <a:endParaRPr lang="en-US" altLang="en-US"/>
          </a:p>
        </p:txBody>
      </p:sp>
    </p:spTree>
  </p:cSld>
  <p:clrMap bg1="lt1" tx1="dk1" bg2="lt2" tx2="dk2" accent1="accent1" accent2="accent2" accent3="accent3" accent4="accent4" accent5="accent5" accent6="accent6" hlink="hlink" folHlink="folHlink"/>
  <p:sldLayoutIdLst>
    <p:sldLayoutId id="2147484094" r:id="rId1"/>
    <p:sldLayoutId id="2147484090" r:id="rId2"/>
    <p:sldLayoutId id="2147484091" r:id="rId3"/>
    <p:sldLayoutId id="2147484092" r:id="rId4"/>
    <p:sldLayoutId id="2147484093"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900"/>
        </a:spcBef>
        <a:spcAft>
          <a:spcPct val="0"/>
        </a:spcAft>
        <a:buFont typeface="Arial" charset="0"/>
        <a:buChar char="•"/>
        <a:defRPr sz="1600" kern="1200">
          <a:solidFill>
            <a:schemeClr val="tx1"/>
          </a:solidFill>
          <a:latin typeface="+mn-lt"/>
          <a:ea typeface="ＭＳ Ｐゴシック" charset="-128"/>
          <a:cs typeface="+mn-cs"/>
        </a:defRPr>
      </a:lvl2pPr>
      <a:lvl3pPr marL="539750"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95375" indent="-285750"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2"/>
          <p:cNvSpPr>
            <a:spLocks noGrp="1"/>
          </p:cNvSpPr>
          <p:nvPr>
            <p:ph type="body" sz="quarter" idx="10"/>
          </p:nvPr>
        </p:nvSpPr>
        <p:spPr bwMode="auto">
          <a:xfrm>
            <a:off x="2124075" y="836613"/>
            <a:ext cx="6696075" cy="1152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indent="0" algn="ctr">
              <a:spcBef>
                <a:spcPct val="0"/>
              </a:spcBef>
            </a:pPr>
            <a:r>
              <a:rPr lang="en-GB" sz="2800" dirty="0">
                <a:solidFill>
                  <a:srgbClr val="000000"/>
                </a:solidFill>
                <a:latin typeface="Calibri" charset="0"/>
                <a:ea typeface="Calibri" charset="0"/>
                <a:cs typeface="Calibri" charset="0"/>
              </a:rPr>
              <a:t>Concealed Data Practices and Competition Law: Why Privacy Matters</a:t>
            </a:r>
            <a:endParaRPr lang="en-AU" altLang="en-US" sz="2800" dirty="0">
              <a:solidFill>
                <a:schemeClr val="tx1">
                  <a:lumMod val="50000"/>
                </a:schemeClr>
              </a:solidFill>
              <a:latin typeface="Arial" charset="0"/>
              <a:ea typeface="Microsoft Sans Serif" charset="0"/>
              <a:cs typeface="Arial" charset="0"/>
            </a:endParaRPr>
          </a:p>
        </p:txBody>
      </p:sp>
      <p:sp>
        <p:nvSpPr>
          <p:cNvPr id="14338" name="Rectangle 1"/>
          <p:cNvSpPr>
            <a:spLocks noChangeArrowheads="1"/>
          </p:cNvSpPr>
          <p:nvPr/>
        </p:nvSpPr>
        <p:spPr bwMode="auto">
          <a:xfrm>
            <a:off x="179512" y="4652963"/>
            <a:ext cx="864063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x-none" sz="1600" dirty="0" smtClean="0"/>
          </a:p>
          <a:p>
            <a:pPr eaLnBrk="1" hangingPunct="1"/>
            <a:endParaRPr lang="en-US" altLang="x-none" sz="1600" dirty="0" smtClean="0"/>
          </a:p>
          <a:p>
            <a:pPr eaLnBrk="1" hangingPunct="1"/>
            <a:endParaRPr lang="en-US" altLang="x-none" sz="1600" dirty="0" smtClean="0">
              <a:solidFill>
                <a:schemeClr val="tx1">
                  <a:lumMod val="50000"/>
                </a:schemeClr>
              </a:solidFill>
            </a:endParaRPr>
          </a:p>
          <a:p>
            <a:pPr eaLnBrk="1" hangingPunct="1"/>
            <a:endParaRPr lang="en-US" altLang="x-none" sz="1600" dirty="0">
              <a:solidFill>
                <a:schemeClr val="tx1">
                  <a:lumMod val="50000"/>
                </a:schemeClr>
              </a:solidFill>
            </a:endParaRPr>
          </a:p>
          <a:p>
            <a:pPr eaLnBrk="1" hangingPunct="1"/>
            <a:endParaRPr lang="en-US" altLang="x-none" sz="1600" dirty="0" smtClean="0">
              <a:solidFill>
                <a:schemeClr val="tx1">
                  <a:lumMod val="50000"/>
                </a:schemeClr>
              </a:solidFill>
            </a:endParaRPr>
          </a:p>
          <a:p>
            <a:pPr eaLnBrk="1" hangingPunct="1"/>
            <a:r>
              <a:rPr lang="en-US" altLang="x-none" sz="1800" b="1" dirty="0" err="1" smtClean="0">
                <a:solidFill>
                  <a:schemeClr val="tx1">
                    <a:lumMod val="50000"/>
                  </a:schemeClr>
                </a:solidFill>
              </a:rPr>
              <a:t>Dr</a:t>
            </a:r>
            <a:r>
              <a:rPr lang="en-US" altLang="x-none" sz="1800" b="1" dirty="0" smtClean="0">
                <a:solidFill>
                  <a:schemeClr val="tx1">
                    <a:lumMod val="50000"/>
                  </a:schemeClr>
                </a:solidFill>
              </a:rPr>
              <a:t> </a:t>
            </a:r>
            <a:r>
              <a:rPr lang="en-US" altLang="x-none" sz="1800" b="1" dirty="0">
                <a:solidFill>
                  <a:schemeClr val="tx1">
                    <a:lumMod val="50000"/>
                  </a:schemeClr>
                </a:solidFill>
              </a:rPr>
              <a:t>Katharine Kemp</a:t>
            </a:r>
          </a:p>
          <a:p>
            <a:pPr eaLnBrk="1" hangingPunct="1"/>
            <a:r>
              <a:rPr lang="en-US" sz="1800" dirty="0" smtClean="0"/>
              <a:t>Senior </a:t>
            </a:r>
            <a:r>
              <a:rPr lang="en-US" sz="1800" dirty="0"/>
              <a:t>Lecturer</a:t>
            </a:r>
            <a:r>
              <a:rPr lang="en-US" sz="1800" b="1" dirty="0"/>
              <a:t> | </a:t>
            </a:r>
            <a:r>
              <a:rPr lang="en-US" sz="1800" dirty="0"/>
              <a:t>Faculty of Law | UNSW Sydney</a:t>
            </a:r>
            <a:endParaRPr lang="en-US" altLang="x-none" sz="1800" dirty="0">
              <a:solidFill>
                <a:schemeClr val="tx1">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75" y="2204864"/>
            <a:ext cx="6303054" cy="3479285"/>
          </a:xfrm>
          <a:prstGeom prst="rect">
            <a:avLst/>
          </a:prstGeom>
        </p:spPr>
      </p:pic>
    </p:spTree>
    <p:extLst>
      <p:ext uri="{BB962C8B-B14F-4D97-AF65-F5344CB8AC3E}">
        <p14:creationId xmlns:p14="http://schemas.microsoft.com/office/powerpoint/2010/main" val="92053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detriments to consumers</a:t>
            </a:r>
            <a:endParaRPr lang="en-US" dirty="0"/>
          </a:p>
        </p:txBody>
      </p:sp>
      <p:sp>
        <p:nvSpPr>
          <p:cNvPr id="3" name="Text Placeholder 2"/>
          <p:cNvSpPr>
            <a:spLocks noGrp="1"/>
          </p:cNvSpPr>
          <p:nvPr>
            <p:ph type="body" idx="10"/>
          </p:nvPr>
        </p:nvSpPr>
        <p:spPr>
          <a:xfrm>
            <a:off x="468313" y="1700808"/>
            <a:ext cx="8208962" cy="4133254"/>
          </a:xfrm>
        </p:spPr>
        <p:txBody>
          <a:bodyPr/>
          <a:lstStyle/>
          <a:p>
            <a:pPr>
              <a:buFont typeface="Arial" charset="0"/>
              <a:buChar char="•"/>
            </a:pPr>
            <a:r>
              <a:rPr lang="en-US" sz="2400" dirty="0" smtClean="0"/>
              <a:t>Increasing the “</a:t>
            </a:r>
            <a:r>
              <a:rPr lang="en-US" sz="2400" b="1" dirty="0" smtClean="0"/>
              <a:t>attack surface</a:t>
            </a:r>
            <a:r>
              <a:rPr lang="en-US" sz="2400" dirty="0" smtClean="0"/>
              <a:t>” and resultant risks of hacking, accidental disclosure and illegal use of personal information. </a:t>
            </a:r>
          </a:p>
          <a:p>
            <a:pPr>
              <a:buFont typeface="Arial" charset="0"/>
              <a:buChar char="•"/>
            </a:pPr>
            <a:r>
              <a:rPr lang="en-US" sz="2400" dirty="0" smtClean="0"/>
              <a:t>Disclosure of personal information the </a:t>
            </a:r>
            <a:r>
              <a:rPr lang="en-US" sz="2400" b="1" dirty="0" smtClean="0"/>
              <a:t>consumer does not wish to disclose</a:t>
            </a:r>
            <a:r>
              <a:rPr lang="en-US" sz="2400" dirty="0" smtClean="0"/>
              <a:t>. </a:t>
            </a:r>
          </a:p>
          <a:p>
            <a:pPr>
              <a:buFont typeface="Arial" charset="0"/>
              <a:buChar char="•"/>
            </a:pPr>
            <a:r>
              <a:rPr lang="en-US" sz="2400" dirty="0" smtClean="0"/>
              <a:t>Personal information used to </a:t>
            </a:r>
            <a:r>
              <a:rPr lang="en-US" sz="2400" b="1" dirty="0" smtClean="0"/>
              <a:t>discriminate, manipulate and exclude</a:t>
            </a:r>
            <a:r>
              <a:rPr lang="en-US" sz="2400" dirty="0" smtClean="0"/>
              <a:t>. </a:t>
            </a:r>
          </a:p>
          <a:p>
            <a:endParaRPr lang="en-US" dirty="0"/>
          </a:p>
        </p:txBody>
      </p:sp>
    </p:spTree>
    <p:extLst>
      <p:ext uri="{BB962C8B-B14F-4D97-AF65-F5344CB8AC3E}">
        <p14:creationId xmlns:p14="http://schemas.microsoft.com/office/powerpoint/2010/main" val="155990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Manipulation by targeting vulnerabilities</a:t>
            </a:r>
            <a:endParaRPr lang="en-US" dirty="0"/>
          </a:p>
        </p:txBody>
      </p:sp>
      <p:sp>
        <p:nvSpPr>
          <p:cNvPr id="3" name="Text Placeholder 2"/>
          <p:cNvSpPr>
            <a:spLocks noGrp="1"/>
          </p:cNvSpPr>
          <p:nvPr>
            <p:ph type="body" idx="10"/>
          </p:nvPr>
        </p:nvSpPr>
        <p:spPr>
          <a:xfrm>
            <a:off x="468313" y="1556792"/>
            <a:ext cx="8208962" cy="4277270"/>
          </a:xfrm>
        </p:spPr>
        <p:txBody>
          <a:bodyPr/>
          <a:lstStyle/>
          <a:p>
            <a:pPr marL="0" indent="0"/>
            <a:r>
              <a:rPr lang="en-US" sz="2400" dirty="0" smtClean="0"/>
              <a:t>“Dark </a:t>
            </a:r>
            <a:r>
              <a:rPr lang="en-US" sz="2400" dirty="0"/>
              <a:t>patterns that manipulate individuals by targeting certain sorts of vulnerabilities are particularly troubling. Examples of the sort of behavior include the targeting of advertisements based on </a:t>
            </a:r>
            <a:r>
              <a:rPr lang="en-US" sz="2400" b="1" dirty="0"/>
              <a:t>acute emotional vulnerabilities</a:t>
            </a:r>
            <a:r>
              <a:rPr lang="en-US" sz="2400" dirty="0"/>
              <a:t>, such as the recent death of a child, or on </a:t>
            </a:r>
            <a:r>
              <a:rPr lang="en-US" sz="2400" b="1" dirty="0"/>
              <a:t>specific health-related vulnerabilities</a:t>
            </a:r>
            <a:r>
              <a:rPr lang="en-US" sz="2400" dirty="0"/>
              <a:t>, such as those related to episodes of mania or depression, as well as techniques tailored to </a:t>
            </a:r>
            <a:r>
              <a:rPr lang="en-US" sz="2400" b="1" dirty="0"/>
              <a:t>exploit vulnerabilities of particular social groups</a:t>
            </a:r>
            <a:r>
              <a:rPr lang="en-US" sz="2400" dirty="0"/>
              <a:t>. A person who struggles with bipolar disorder may be susceptible to impulse purchase during a manic episode</a:t>
            </a:r>
            <a:r>
              <a:rPr lang="en-US" sz="2400" dirty="0" smtClean="0"/>
              <a:t>.” </a:t>
            </a:r>
          </a:p>
          <a:p>
            <a:pPr marL="0" indent="0"/>
            <a:r>
              <a:rPr lang="en-US" dirty="0" smtClean="0"/>
              <a:t>(Stigler Committee on Digital Platforms, Privacy and Data Protection Subcommittee Report, July 2019, p 240)</a:t>
            </a:r>
            <a:endParaRPr lang="en-US" dirty="0"/>
          </a:p>
        </p:txBody>
      </p:sp>
    </p:spTree>
    <p:extLst>
      <p:ext uri="{BB962C8B-B14F-4D97-AF65-F5344CB8AC3E}">
        <p14:creationId xmlns:p14="http://schemas.microsoft.com/office/powerpoint/2010/main" val="77821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467" y="795482"/>
            <a:ext cx="6577017" cy="5184576"/>
          </a:xfrm>
          <a:prstGeom prst="rect">
            <a:avLst/>
          </a:prstGeom>
        </p:spPr>
      </p:pic>
      <p:sp>
        <p:nvSpPr>
          <p:cNvPr id="5" name="TextBox 4"/>
          <p:cNvSpPr txBox="1"/>
          <p:nvPr/>
        </p:nvSpPr>
        <p:spPr>
          <a:xfrm>
            <a:off x="467544" y="198395"/>
            <a:ext cx="7776864" cy="33855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600" b="1" dirty="0" smtClean="0">
                <a:latin typeface="+mn-lt"/>
                <a:ea typeface="+mn-ea"/>
              </a:rPr>
              <a:t>‘Concealed Data Practices and Competition Law: Why Privacy Matters’ </a:t>
            </a:r>
          </a:p>
        </p:txBody>
      </p:sp>
    </p:spTree>
    <p:extLst>
      <p:ext uri="{BB962C8B-B14F-4D97-AF65-F5344CB8AC3E}">
        <p14:creationId xmlns:p14="http://schemas.microsoft.com/office/powerpoint/2010/main" val="83343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for competition authorities</a:t>
            </a:r>
            <a:endParaRPr lang="en-US" dirty="0"/>
          </a:p>
        </p:txBody>
      </p:sp>
      <p:sp>
        <p:nvSpPr>
          <p:cNvPr id="3" name="Text Placeholder 2"/>
          <p:cNvSpPr>
            <a:spLocks noGrp="1"/>
          </p:cNvSpPr>
          <p:nvPr>
            <p:ph type="body" idx="10"/>
          </p:nvPr>
        </p:nvSpPr>
        <p:spPr>
          <a:xfrm>
            <a:off x="468313" y="1196752"/>
            <a:ext cx="8208962" cy="5112568"/>
          </a:xfrm>
        </p:spPr>
        <p:txBody>
          <a:bodyPr/>
          <a:lstStyle/>
          <a:p>
            <a:pPr marL="457200" indent="-457200">
              <a:buAutoNum type="arabicPeriod"/>
            </a:pPr>
            <a:r>
              <a:rPr lang="en-GB" sz="2000" dirty="0" smtClean="0"/>
              <a:t>Where </a:t>
            </a:r>
            <a:r>
              <a:rPr lang="en-GB" sz="2000" dirty="0"/>
              <a:t>concealed data practices are present, it should </a:t>
            </a:r>
            <a:r>
              <a:rPr lang="en-GB" sz="2000" b="1" dirty="0"/>
              <a:t>not</a:t>
            </a:r>
            <a:r>
              <a:rPr lang="en-GB" sz="2000" dirty="0"/>
              <a:t> be assumed that consumers have </a:t>
            </a:r>
            <a:r>
              <a:rPr lang="en-GB" sz="2000" b="1" dirty="0" smtClean="0"/>
              <a:t>revealed a </a:t>
            </a:r>
            <a:r>
              <a:rPr lang="en-GB" sz="2000" b="1" dirty="0"/>
              <a:t>preference </a:t>
            </a:r>
            <a:r>
              <a:rPr lang="en-GB" sz="2000" dirty="0"/>
              <a:t>for the data </a:t>
            </a:r>
            <a:r>
              <a:rPr lang="en-GB" sz="2000" dirty="0" smtClean="0"/>
              <a:t>privacy </a:t>
            </a:r>
            <a:r>
              <a:rPr lang="en-GB" sz="2000" dirty="0"/>
              <a:t>terms on which the relevant products are provided</a:t>
            </a:r>
            <a:r>
              <a:rPr lang="en-GB" sz="2000" dirty="0" smtClean="0"/>
              <a:t>.</a:t>
            </a:r>
          </a:p>
          <a:p>
            <a:pPr marL="457200" indent="-457200">
              <a:buAutoNum type="arabicPeriod"/>
            </a:pPr>
            <a:r>
              <a:rPr lang="en-GB" sz="2000" dirty="0"/>
              <a:t>D</a:t>
            </a:r>
            <a:r>
              <a:rPr lang="en-GB" sz="2000" dirty="0" smtClean="0"/>
              <a:t>iminished </a:t>
            </a:r>
            <a:r>
              <a:rPr lang="en-GB" sz="2000" b="1" dirty="0"/>
              <a:t>competition on privacy quality </a:t>
            </a:r>
            <a:r>
              <a:rPr lang="en-GB" sz="2000" dirty="0"/>
              <a:t>as a result of concealed data practices should be taken into account in any assessment of the state of competition, and market </a:t>
            </a:r>
            <a:r>
              <a:rPr lang="en-GB" sz="2000" dirty="0" smtClean="0"/>
              <a:t>power, in any relevant market.</a:t>
            </a:r>
          </a:p>
          <a:p>
            <a:pPr marL="457200" indent="-457200">
              <a:buAutoNum type="arabicPeriod"/>
            </a:pPr>
            <a:r>
              <a:rPr lang="en-GB" sz="2000" dirty="0"/>
              <a:t>W</a:t>
            </a:r>
            <a:r>
              <a:rPr lang="en-GB" sz="2000" dirty="0" smtClean="0"/>
              <a:t>here </a:t>
            </a:r>
            <a:r>
              <a:rPr lang="en-GB" sz="2000" dirty="0"/>
              <a:t>there is limited competition on privacy quality in a market as a result of concealed data practices, a further restriction on privacy competition </a:t>
            </a:r>
            <a:r>
              <a:rPr lang="en-GB" sz="2000" b="1" dirty="0"/>
              <a:t>may more readily amount to substantially lessening competition</a:t>
            </a:r>
            <a:r>
              <a:rPr lang="en-GB" sz="2000" dirty="0"/>
              <a:t> (SLC</a:t>
            </a:r>
            <a:r>
              <a:rPr lang="en-GB" sz="2000" dirty="0" smtClean="0"/>
              <a:t>).</a:t>
            </a:r>
          </a:p>
          <a:p>
            <a:pPr marL="457200" indent="-457200">
              <a:buAutoNum type="arabicPeriod"/>
            </a:pPr>
            <a:r>
              <a:rPr lang="en-GB" sz="2000" dirty="0"/>
              <a:t>I</a:t>
            </a:r>
            <a:r>
              <a:rPr lang="en-GB" sz="2000" dirty="0" smtClean="0"/>
              <a:t>nvestigations </a:t>
            </a:r>
            <a:r>
              <a:rPr lang="en-GB" sz="2000" dirty="0"/>
              <a:t>of conduct </a:t>
            </a:r>
            <a:r>
              <a:rPr lang="en-GB" sz="2000" dirty="0" smtClean="0"/>
              <a:t>alleged to suppress </a:t>
            </a:r>
            <a:r>
              <a:rPr lang="en-GB" sz="2000" dirty="0"/>
              <a:t>privacy competition provide may have the beneficial side effect that the </a:t>
            </a:r>
            <a:r>
              <a:rPr lang="en-GB" sz="2000" b="1" dirty="0"/>
              <a:t>competition </a:t>
            </a:r>
            <a:r>
              <a:rPr lang="en-GB" sz="2000" b="1" dirty="0" smtClean="0"/>
              <a:t>authority acts </a:t>
            </a:r>
            <a:r>
              <a:rPr lang="en-GB" sz="2000" b="1" dirty="0"/>
              <a:t>essentially as an expert intermediary</a:t>
            </a:r>
            <a:r>
              <a:rPr lang="en-GB" sz="2000" dirty="0"/>
              <a:t>, interpreting the state of privacy </a:t>
            </a:r>
            <a:r>
              <a:rPr lang="en-GB" sz="2000" dirty="0" smtClean="0"/>
              <a:t>competition.</a:t>
            </a:r>
            <a:endParaRPr lang="en-US" sz="2000" dirty="0" smtClean="0"/>
          </a:p>
        </p:txBody>
      </p:sp>
    </p:spTree>
    <p:extLst>
      <p:ext uri="{BB962C8B-B14F-4D97-AF65-F5344CB8AC3E}">
        <p14:creationId xmlns:p14="http://schemas.microsoft.com/office/powerpoint/2010/main" val="60265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33388"/>
            <a:ext cx="8208962" cy="861774"/>
          </a:xfrm>
        </p:spPr>
        <p:txBody>
          <a:bodyPr/>
          <a:lstStyle/>
          <a:p>
            <a:r>
              <a:rPr lang="en-US" sz="2800" dirty="0" smtClean="0"/>
              <a:t>ACCC DPI Survey 2019 </a:t>
            </a:r>
            <a:r>
              <a:rPr lang="mr-IN" sz="2800" dirty="0" smtClean="0"/>
              <a:t>–</a:t>
            </a:r>
            <a:r>
              <a:rPr lang="en-US" sz="2800" dirty="0" smtClean="0"/>
              <a:t> consumer perceptions of </a:t>
            </a:r>
            <a:r>
              <a:rPr lang="en-US" sz="2800" dirty="0" smtClean="0"/>
              <a:t>misuse of personal information</a:t>
            </a:r>
            <a:endParaRPr lang="en-US" sz="2800" dirty="0"/>
          </a:p>
        </p:txBody>
      </p:sp>
      <p:sp>
        <p:nvSpPr>
          <p:cNvPr id="3" name="Text Placeholder 2"/>
          <p:cNvSpPr>
            <a:spLocks noGrp="1"/>
          </p:cNvSpPr>
          <p:nvPr>
            <p:ph type="body" idx="10"/>
          </p:nvPr>
        </p:nvSpPr>
        <p:spPr>
          <a:xfrm>
            <a:off x="468313" y="1700808"/>
            <a:ext cx="8208962" cy="4133254"/>
          </a:xfrm>
        </p:spPr>
        <p:txBody>
          <a:bodyPr/>
          <a:lstStyle/>
          <a:p>
            <a:endParaRPr lang="en-US" dirty="0"/>
          </a:p>
        </p:txBody>
      </p:sp>
      <p:graphicFrame>
        <p:nvGraphicFramePr>
          <p:cNvPr id="5" name="Diagram 4"/>
          <p:cNvGraphicFramePr/>
          <p:nvPr>
            <p:extLst>
              <p:ext uri="{D42A27DB-BD31-4B8C-83A1-F6EECF244321}">
                <p14:modId xmlns:p14="http://schemas.microsoft.com/office/powerpoint/2010/main" val="710687408"/>
              </p:ext>
            </p:extLst>
          </p:nvPr>
        </p:nvGraphicFramePr>
        <p:xfrm>
          <a:off x="468313" y="1695174"/>
          <a:ext cx="8208961" cy="4398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88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827583" y="1124744"/>
            <a:ext cx="7560841" cy="4680519"/>
          </a:xfrm>
        </p:spPr>
        <p:txBody>
          <a:bodyPr/>
          <a:lstStyle/>
          <a:p>
            <a:pPr marL="0" indent="0"/>
            <a:r>
              <a:rPr lang="en-US" sz="2500" b="1" u="sng" dirty="0"/>
              <a:t>Your personal information is important to </a:t>
            </a:r>
            <a:r>
              <a:rPr lang="en-US" sz="2500" b="1" u="sng" dirty="0" smtClean="0"/>
              <a:t>us</a:t>
            </a:r>
            <a:endParaRPr lang="en-US" sz="2500" b="1" u="sng" dirty="0"/>
          </a:p>
          <a:p>
            <a:pPr marL="0" indent="0"/>
            <a:r>
              <a:rPr lang="en-US" sz="2500" dirty="0" smtClean="0"/>
              <a:t>We </a:t>
            </a:r>
            <a:r>
              <a:rPr lang="en-US" sz="2500" dirty="0"/>
              <a:t>are subject to the requirements of the Privacy Act 1988 (</a:t>
            </a:r>
            <a:r>
              <a:rPr lang="en-US" sz="2500" dirty="0" err="1"/>
              <a:t>Cth</a:t>
            </a:r>
            <a:r>
              <a:rPr lang="en-US" sz="2500" dirty="0"/>
              <a:t>). </a:t>
            </a:r>
            <a:endParaRPr lang="en-US" sz="2500" dirty="0" smtClean="0"/>
          </a:p>
          <a:p>
            <a:pPr marL="0" indent="0"/>
            <a:r>
              <a:rPr lang="en-US" sz="2500" dirty="0" smtClean="0"/>
              <a:t>We </a:t>
            </a:r>
            <a:r>
              <a:rPr lang="en-US" sz="2500" dirty="0"/>
              <a:t>respect the importance of your privacy, and that you have a right to make your own choices about how your personal information is collected and used. We know that when you provide personal information to us you are showing your trust and we take that seriously</a:t>
            </a:r>
            <a:r>
              <a:rPr lang="en-US" sz="2500" dirty="0" smtClean="0"/>
              <a:t>. </a:t>
            </a:r>
          </a:p>
          <a:p>
            <a:pPr marL="0" indent="0"/>
            <a:r>
              <a:rPr lang="mr-IN" sz="2500" dirty="0" smtClean="0"/>
              <a:t>…</a:t>
            </a:r>
            <a:endParaRPr lang="en-US" sz="2500" dirty="0" smtClean="0"/>
          </a:p>
        </p:txBody>
      </p:sp>
    </p:spTree>
    <p:extLst>
      <p:ext uri="{BB962C8B-B14F-4D97-AF65-F5344CB8AC3E}">
        <p14:creationId xmlns:p14="http://schemas.microsoft.com/office/powerpoint/2010/main" val="896286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899593" y="260648"/>
            <a:ext cx="7488831" cy="5544616"/>
          </a:xfrm>
        </p:spPr>
        <p:txBody>
          <a:bodyPr/>
          <a:lstStyle/>
          <a:p>
            <a:pPr marL="0" indent="0"/>
            <a:r>
              <a:rPr lang="mr-IN" sz="2400" dirty="0" smtClean="0"/>
              <a:t>…</a:t>
            </a:r>
            <a:endParaRPr lang="en-AU" sz="2400" dirty="0" smtClean="0"/>
          </a:p>
          <a:p>
            <a:pPr marL="0" indent="0"/>
            <a:r>
              <a:rPr lang="en-US" sz="2400" dirty="0" smtClean="0"/>
              <a:t>This </a:t>
            </a:r>
            <a:r>
              <a:rPr lang="en-US" sz="2400" dirty="0"/>
              <a:t>may include us or our service </a:t>
            </a:r>
            <a:r>
              <a:rPr lang="en-US" sz="2400" dirty="0" smtClean="0"/>
              <a:t>providers </a:t>
            </a:r>
            <a:r>
              <a:rPr lang="mr-IN" sz="2400" dirty="0" smtClean="0"/>
              <a:t>…</a:t>
            </a:r>
            <a:r>
              <a:rPr lang="en-AU" sz="2400" dirty="0" smtClean="0"/>
              <a:t> </a:t>
            </a:r>
            <a:r>
              <a:rPr lang="en-US" sz="2400" dirty="0" smtClean="0"/>
              <a:t>performing </a:t>
            </a:r>
            <a:r>
              <a:rPr lang="en-US" sz="2400" b="1" dirty="0"/>
              <a:t>market research and analysis </a:t>
            </a:r>
            <a:r>
              <a:rPr lang="en-US" sz="2400" dirty="0"/>
              <a:t>to better </a:t>
            </a:r>
            <a:r>
              <a:rPr lang="en-US" sz="2400" b="1" dirty="0"/>
              <a:t>understand your preferences and interests</a:t>
            </a:r>
            <a:r>
              <a:rPr lang="en-US" sz="2400" dirty="0"/>
              <a:t>, to help identify products and services that may be of interest to you </a:t>
            </a:r>
            <a:r>
              <a:rPr lang="mr-IN" sz="2400" dirty="0" smtClean="0"/>
              <a:t>…</a:t>
            </a:r>
            <a:endParaRPr lang="en-US" sz="2400" dirty="0"/>
          </a:p>
          <a:p>
            <a:pPr marL="0" indent="0"/>
            <a:r>
              <a:rPr lang="en-US" sz="2400" dirty="0" smtClean="0"/>
              <a:t>We </a:t>
            </a:r>
            <a:r>
              <a:rPr lang="en-US" sz="2400" dirty="0"/>
              <a:t>may also share your personal information with </a:t>
            </a:r>
            <a:r>
              <a:rPr lang="mr-IN" sz="2400" dirty="0" smtClean="0"/>
              <a:t>…</a:t>
            </a:r>
            <a:r>
              <a:rPr lang="en-AU" sz="2400" dirty="0" smtClean="0"/>
              <a:t> </a:t>
            </a:r>
            <a:r>
              <a:rPr lang="en-US" sz="2400" b="1" dirty="0" smtClean="0"/>
              <a:t>someone </a:t>
            </a:r>
            <a:r>
              <a:rPr lang="en-US" sz="2400" b="1" dirty="0"/>
              <a:t>with whom we share some common commercial interest</a:t>
            </a:r>
            <a:r>
              <a:rPr lang="en-US" sz="2400" dirty="0"/>
              <a:t>. </a:t>
            </a:r>
            <a:endParaRPr lang="en-US" sz="2400" dirty="0" smtClean="0"/>
          </a:p>
          <a:p>
            <a:pPr marL="0" indent="0"/>
            <a:r>
              <a:rPr lang="mr-IN" sz="2400" dirty="0" smtClean="0"/>
              <a:t>…</a:t>
            </a:r>
            <a:endParaRPr lang="en-US" sz="2400" dirty="0" smtClean="0"/>
          </a:p>
          <a:p>
            <a:pPr marL="0" indent="0"/>
            <a:r>
              <a:rPr lang="en-US" sz="2400" dirty="0"/>
              <a:t>You consent to the </a:t>
            </a:r>
            <a:r>
              <a:rPr lang="en-US" sz="2400" b="1" dirty="0"/>
              <a:t>third parties </a:t>
            </a:r>
            <a:r>
              <a:rPr lang="en-US" sz="2400" dirty="0"/>
              <a:t>to whom we disclose your personal information as described above </a:t>
            </a:r>
            <a:r>
              <a:rPr lang="en-US" sz="2400" b="1" dirty="0"/>
              <a:t>using and disclosing </a:t>
            </a:r>
            <a:r>
              <a:rPr lang="en-US" sz="2400" dirty="0"/>
              <a:t>that information as we may in accordance with this Privacy Policy.</a:t>
            </a:r>
          </a:p>
        </p:txBody>
      </p:sp>
    </p:spTree>
    <p:extLst>
      <p:ext uri="{BB962C8B-B14F-4D97-AF65-F5344CB8AC3E}">
        <p14:creationId xmlns:p14="http://schemas.microsoft.com/office/powerpoint/2010/main" val="63590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68313" y="404664"/>
            <a:ext cx="8208962" cy="5429399"/>
          </a:xfrm>
        </p:spPr>
        <p:txBody>
          <a:bodyPr/>
          <a:lstStyle/>
          <a:p>
            <a:pPr marL="0" indent="0"/>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98" y="404664"/>
            <a:ext cx="8758391" cy="5440819"/>
          </a:xfrm>
          <a:prstGeom prst="rect">
            <a:avLst/>
          </a:prstGeom>
        </p:spPr>
      </p:pic>
    </p:spTree>
    <p:extLst>
      <p:ext uri="{BB962C8B-B14F-4D97-AF65-F5344CB8AC3E}">
        <p14:creationId xmlns:p14="http://schemas.microsoft.com/office/powerpoint/2010/main" val="1289300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7251"/>
            <a:ext cx="8623031" cy="5356732"/>
          </a:xfrm>
          <a:prstGeom prst="rect">
            <a:avLst/>
          </a:prstGeom>
        </p:spPr>
      </p:pic>
    </p:spTree>
    <p:extLst>
      <p:ext uri="{BB962C8B-B14F-4D97-AF65-F5344CB8AC3E}">
        <p14:creationId xmlns:p14="http://schemas.microsoft.com/office/powerpoint/2010/main" val="642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ACCC v Google</a:t>
            </a:r>
            <a:endParaRPr lang="en-US" i="1" dirty="0"/>
          </a:p>
        </p:txBody>
      </p:sp>
      <p:sp>
        <p:nvSpPr>
          <p:cNvPr id="3" name="Text Placeholder 2"/>
          <p:cNvSpPr>
            <a:spLocks noGrp="1"/>
          </p:cNvSpPr>
          <p:nvPr>
            <p:ph type="body" idx="10"/>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227137"/>
            <a:ext cx="5184576" cy="4828516"/>
          </a:xfrm>
          <a:prstGeom prst="rect">
            <a:avLst/>
          </a:prstGeom>
        </p:spPr>
      </p:pic>
    </p:spTree>
    <p:extLst>
      <p:ext uri="{BB962C8B-B14F-4D97-AF65-F5344CB8AC3E}">
        <p14:creationId xmlns:p14="http://schemas.microsoft.com/office/powerpoint/2010/main" val="107192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ACCC v Google</a:t>
            </a:r>
            <a:endParaRPr lang="en-US" i="1" dirty="0"/>
          </a:p>
        </p:txBody>
      </p:sp>
      <p:sp>
        <p:nvSpPr>
          <p:cNvPr id="3" name="Text Placeholder 2"/>
          <p:cNvSpPr>
            <a:spLocks noGrp="1"/>
          </p:cNvSpPr>
          <p:nvPr>
            <p:ph type="body" idx="10"/>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412776"/>
            <a:ext cx="5544616" cy="4593334"/>
          </a:xfrm>
          <a:prstGeom prst="rect">
            <a:avLst/>
          </a:prstGeom>
        </p:spPr>
      </p:pic>
    </p:spTree>
    <p:extLst>
      <p:ext uri="{BB962C8B-B14F-4D97-AF65-F5344CB8AC3E}">
        <p14:creationId xmlns:p14="http://schemas.microsoft.com/office/powerpoint/2010/main" val="203807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611560" y="1844824"/>
            <a:ext cx="7899888" cy="4320479"/>
          </a:xfrm>
        </p:spPr>
        <p:txBody>
          <a:bodyPr/>
          <a:lstStyle/>
          <a:p>
            <a:pPr marL="0" indent="0"/>
            <a:r>
              <a:rPr lang="en-US" sz="2400" b="1" dirty="0"/>
              <a:t>“Concealed data practices” </a:t>
            </a:r>
            <a:r>
              <a:rPr lang="en-US" sz="2400" dirty="0"/>
              <a:t>occur when suppliers’ terms provide weak privacy protections for consumers while the extent of those terms, the resultant data practices and the consequences of these data practices are concealed from consumers. </a:t>
            </a:r>
            <a:endParaRPr lang="en-US" sz="2400" dirty="0" smtClean="0"/>
          </a:p>
          <a:p>
            <a:pPr marL="0" indent="0"/>
            <a:endParaRPr lang="en-US" sz="2400" dirty="0"/>
          </a:p>
          <a:p>
            <a:pPr marL="0" indent="0"/>
            <a:endParaRPr lang="en-US" sz="2400" dirty="0" smtClean="0"/>
          </a:p>
          <a:p>
            <a:pPr marL="0" indent="0"/>
            <a:r>
              <a:rPr lang="en-US" sz="2000" dirty="0" smtClean="0"/>
              <a:t>Katharine Kemp, “Concealed Data Practices and Competition Law: Why Privacy Matters” (2019, UNSW Law Research Series)</a:t>
            </a:r>
            <a:endParaRPr lang="en-US" sz="2000" dirty="0"/>
          </a:p>
        </p:txBody>
      </p:sp>
    </p:spTree>
    <p:extLst>
      <p:ext uri="{BB962C8B-B14F-4D97-AF65-F5344CB8AC3E}">
        <p14:creationId xmlns:p14="http://schemas.microsoft.com/office/powerpoint/2010/main" val="1936320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SB Presentation Template v2">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Presentation11" id="{CECED6B6-01E3-AF4C-9FB0-716A457DCAD8}" vid="{E23210A9-B5CC-594D-AEAD-3AB1506EA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source Document" ma:contentTypeID="0x01010008768CDC8BD8F24E88688A23E1BBFFD40083F9DB452809BE4E9E961773873B9725" ma:contentTypeVersion="12" ma:contentTypeDescription="" ma:contentTypeScope="" ma:versionID="ccf7c8939642961021bbb5e2375da5c4">
  <xsd:schema xmlns:xsd="http://www.w3.org/2001/XMLSchema" xmlns:xs="http://www.w3.org/2001/XMLSchema" xmlns:p="http://schemas.microsoft.com/office/2006/metadata/properties" xmlns:ns2="e2a6d7fd-cfb8-4aa2-8f9d-00d20bdc3a83" xmlns:ns4="78237fa5-fae7-4a08-ad29-c8feb430a382" targetNamespace="http://schemas.microsoft.com/office/2006/metadata/properties" ma:root="true" ma:fieldsID="7ba22b555d239708a9679c6b61f18d10" ns2:_="" ns4:_="">
    <xsd:import namespace="e2a6d7fd-cfb8-4aa2-8f9d-00d20bdc3a83"/>
    <xsd:import namespace="78237fa5-fae7-4a08-ad29-c8feb430a382"/>
    <xsd:element name="properties">
      <xsd:complexType>
        <xsd:sequence>
          <xsd:element name="documentManagement">
            <xsd:complexType>
              <xsd:all>
                <xsd:element ref="ns2:TaxCatchAll" minOccurs="0"/>
                <xsd:element ref="ns2:TaxCatchAllLabel" minOccurs="0"/>
                <xsd:element ref="ns4:UnswBus_ResourceType"/>
                <xsd:element ref="ns4:UnswBus_Description" minOccurs="0"/>
                <xsd:element ref="ns2:l106d6d0667840b48999320499b4dd29" minOccurs="0"/>
                <xsd:element ref="ns2:cfdce602ab9848b4bf80c62eae0cddb3" minOccurs="0"/>
                <xsd:element ref="ns2:i7e4caf4883549738b3fce866cf588f7"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6d7fd-cfb8-4aa2-8f9d-00d20bdc3a8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2cec8c26-97b4-48cb-a8fc-0ef68138d153}" ma:internalName="TaxCatchAll" ma:showField="CatchAllData"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cec8c26-97b4-48cb-a8fc-0ef68138d153}" ma:internalName="TaxCatchAllLabel" ma:readOnly="true" ma:showField="CatchAllDataLabel"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l106d6d0667840b48999320499b4dd29" ma:index="15" nillable="true" ma:taxonomy="true" ma:internalName="l106d6d0667840b48999320499b4dd29" ma:taxonomyFieldName="UnswBus_EnterpriseKeywords" ma:displayName="Enterprise Keywords" ma:default="" ma:fieldId="{5106d6d0-6678-40b4-8999-320499b4dd29}" ma:taxonomyMulti="true" ma:sspId="2b026aac-6b52-4d7e-a64d-f3ee90946f56" ma:termSetId="6b154277-0339-4047-8b7c-9c64337183f8" ma:anchorId="00000000-0000-0000-0000-000000000000" ma:open="false" ma:isKeyword="false">
      <xsd:complexType>
        <xsd:sequence>
          <xsd:element ref="pc:Terms" minOccurs="0" maxOccurs="1"/>
        </xsd:sequence>
      </xsd:complexType>
    </xsd:element>
    <xsd:element name="cfdce602ab9848b4bf80c62eae0cddb3" ma:index="16" nillable="true" ma:taxonomy="true" ma:internalName="cfdce602ab9848b4bf80c62eae0cddb3" ma:taxonomyFieldName="UnswBus_SchoolUnit" ma:displayName="School or Unit" ma:default="" ma:fieldId="{cfdce602-ab98-48b4-bf80-c62eae0cddb3}" ma:sspId="2b026aac-6b52-4d7e-a64d-f3ee90946f56" ma:termSetId="99342006-19d9-4d76-ae6d-6a49808a1b3d" ma:anchorId="00000000-0000-0000-0000-000000000000" ma:open="false" ma:isKeyword="false">
      <xsd:complexType>
        <xsd:sequence>
          <xsd:element ref="pc:Terms" minOccurs="0" maxOccurs="1"/>
        </xsd:sequence>
      </xsd:complexType>
    </xsd:element>
    <xsd:element name="i7e4caf4883549738b3fce866cf588f7" ma:index="17" ma:taxonomy="true" ma:internalName="i7e4caf4883549738b3fce866cf588f7" ma:taxonomyFieldName="UnswBus_ResourceCategory" ma:displayName="Resource Category" ma:default="" ma:fieldId="{27e4caf4-8835-4973-8b3f-ce866cf588f7}" ma:taxonomyMulti="true" ma:sspId="2b026aac-6b52-4d7e-a64d-f3ee90946f56" ma:termSetId="59e748ed-3424-4b0f-8a51-22a7215e5980" ma:anchorId="00000000-0000-0000-0000-000000000000" ma:open="false" ma:isKeyword="false">
      <xsd:complexType>
        <xsd:sequence>
          <xsd:element ref="pc:Terms" minOccurs="0" maxOccurs="1"/>
        </xsd:sequence>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37fa5-fae7-4a08-ad29-c8feb430a382" elementFormDefault="qualified">
    <xsd:import namespace="http://schemas.microsoft.com/office/2006/documentManagement/types"/>
    <xsd:import namespace="http://schemas.microsoft.com/office/infopath/2007/PartnerControls"/>
    <xsd:element name="UnswBus_ResourceType" ma:index="11" ma:displayName="Resource Type" ma:default="Brochure" ma:format="Dropdown" ma:internalName="UnswBus_ResourceType" ma:readOnly="false">
      <xsd:simpleType>
        <xsd:restriction base="dms:Choice">
          <xsd:enumeration value="Brochure"/>
          <xsd:enumeration value="Form"/>
          <xsd:enumeration value="Guidelines"/>
          <xsd:enumeration value="Manuals"/>
          <xsd:enumeration value="Minutes"/>
          <xsd:enumeration value="Newsletter"/>
          <xsd:enumeration value="Policy"/>
          <xsd:enumeration value="Procedure"/>
          <xsd:enumeration value="Protocol"/>
          <xsd:enumeration value="Reference"/>
          <xsd:enumeration value="Report"/>
          <xsd:enumeration value="Template"/>
        </xsd:restriction>
      </xsd:simpleType>
    </xsd:element>
    <xsd:element name="UnswBus_Description" ma:index="13" nillable="true" ma:displayName="Description" ma:internalName="UnswBus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8C029-ECC1-452C-8742-C4F7F6B2C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6d7fd-cfb8-4aa2-8f9d-00d20bdc3a83"/>
    <ds:schemaRef ds:uri="78237fa5-fae7-4a08-ad29-c8feb430a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A88D3-C8FA-43F4-B901-104849B358DC}">
  <ds:schemaRefs>
    <ds:schemaRef ds:uri="http://schemas.microsoft.com/office/2006/metadata/longProperties"/>
  </ds:schemaRefs>
</ds:datastoreItem>
</file>

<file path=customXml/itemProps3.xml><?xml version="1.0" encoding="utf-8"?>
<ds:datastoreItem xmlns:ds="http://schemas.openxmlformats.org/officeDocument/2006/customXml" ds:itemID="{72AF81F6-8F2A-47D5-9E54-F37BF3E41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TotalTime>942</TotalTime>
  <Words>490</Words>
  <Application>Microsoft Macintosh PowerPoint</Application>
  <PresentationFormat>On-screen Show (4:3)</PresentationFormat>
  <Paragraphs>40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Lucida Grande</vt:lpstr>
      <vt:lpstr>Microsoft Sans Serif</vt:lpstr>
      <vt:lpstr>ＭＳ Ｐゴシック</vt:lpstr>
      <vt:lpstr>Sommet</vt:lpstr>
      <vt:lpstr>Wingdings</vt:lpstr>
      <vt:lpstr>ヒラギノ角ゴ Pro W3</vt:lpstr>
      <vt:lpstr>Arial</vt:lpstr>
      <vt:lpstr>ASB Presentation Template v2</vt:lpstr>
      <vt:lpstr>PowerPoint Presentation</vt:lpstr>
      <vt:lpstr>ACCC DPI Survey 2019 – consumer perceptions of misuse of personal information</vt:lpstr>
      <vt:lpstr>PowerPoint Presentation</vt:lpstr>
      <vt:lpstr>PowerPoint Presentation</vt:lpstr>
      <vt:lpstr>PowerPoint Presentation</vt:lpstr>
      <vt:lpstr>PowerPoint Presentation</vt:lpstr>
      <vt:lpstr>ACCC v Google</vt:lpstr>
      <vt:lpstr>ACCC v Google</vt:lpstr>
      <vt:lpstr>PowerPoint Presentation</vt:lpstr>
      <vt:lpstr>Objective detriments to consumers</vt:lpstr>
      <vt:lpstr>Manipulation by targeting vulnerabilities</vt:lpstr>
      <vt:lpstr>PowerPoint Presentation</vt:lpstr>
      <vt:lpstr>Significance for competition authorities</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Katharine Kemp</dc:creator>
  <cp:keywords/>
  <dc:description/>
  <cp:lastModifiedBy>Katharine Kemp</cp:lastModifiedBy>
  <cp:revision>93</cp:revision>
  <dcterms:created xsi:type="dcterms:W3CDTF">2017-05-05T00:33:05Z</dcterms:created>
  <dcterms:modified xsi:type="dcterms:W3CDTF">2019-11-10T00:33:18Z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15500.0000000000</vt:lpwstr>
  </property>
  <property fmtid="{D5CDD505-2E9C-101B-9397-08002B2CF9AE}" pid="3" name="OHS Newsletter?">
    <vt:lpwstr>0</vt:lpwstr>
  </property>
  <property fmtid="{D5CDD505-2E9C-101B-9397-08002B2CF9AE}" pid="4" name="Category">
    <vt:lpwstr>AGSM</vt:lpwstr>
  </property>
  <property fmtid="{D5CDD505-2E9C-101B-9397-08002B2CF9AE}" pid="5" name="ContentType">
    <vt:lpwstr>Document</vt:lpwstr>
  </property>
  <property fmtid="{D5CDD505-2E9C-101B-9397-08002B2CF9AE}" pid="6" name="Date">
    <vt:lpwstr/>
  </property>
  <property fmtid="{D5CDD505-2E9C-101B-9397-08002B2CF9AE}" pid="7" name="PublishingExpirationDate">
    <vt:lpwstr/>
  </property>
  <property fmtid="{D5CDD505-2E9C-101B-9397-08002B2CF9AE}" pid="8" name="PublishingStartDate">
    <vt:lpwstr/>
  </property>
  <property fmtid="{D5CDD505-2E9C-101B-9397-08002B2CF9AE}" pid="9" name="ASBDocumentType">
    <vt:lpwstr>16</vt:lpwstr>
  </property>
  <property fmtid="{D5CDD505-2E9C-101B-9397-08002B2CF9AE}" pid="10" name="ASBDepartment">
    <vt:lpwstr>8</vt:lpwstr>
  </property>
  <property fmtid="{D5CDD505-2E9C-101B-9397-08002B2CF9AE}" pid="11" name="ASBUpdatedDate">
    <vt:lpwstr>2015-08-04T00:00:00Z</vt:lpwstr>
  </property>
  <property fmtid="{D5CDD505-2E9C-101B-9397-08002B2CF9AE}" pid="12" name="ASBTopic">
    <vt:lpwstr>1</vt:lpwstr>
  </property>
  <property fmtid="{D5CDD505-2E9C-101B-9397-08002B2CF9AE}" pid="13" name="ASBProgram">
    <vt:lpwstr>5</vt:lpwstr>
  </property>
  <property fmtid="{D5CDD505-2E9C-101B-9397-08002B2CF9AE}" pid="14" name="Format">
    <vt:lpwstr>PowerPoint</vt:lpwstr>
  </property>
  <property fmtid="{D5CDD505-2E9C-101B-9397-08002B2CF9AE}" pid="15" name="UnswBus_ResourceCategory">
    <vt:lpwstr>78;#AGSM|e641e8a1-99e5-404f-bd7c-35803f4d985d</vt:lpwstr>
  </property>
  <property fmtid="{D5CDD505-2E9C-101B-9397-08002B2CF9AE}" pid="16" name="UnswBus_ResourceType">
    <vt:lpwstr>Template</vt:lpwstr>
  </property>
  <property fmtid="{D5CDD505-2E9C-101B-9397-08002B2CF9AE}" pid="17" name="ContentTypeId">
    <vt:lpwstr>0x01010008768CDC8BD8F24E88688A23E1BBFFD40083F9DB452809BE4E9E961773873B9725</vt:lpwstr>
  </property>
  <property fmtid="{D5CDD505-2E9C-101B-9397-08002B2CF9AE}" pid="18" name="i7e4caf4883549738b3fce866cf588f7">
    <vt:lpwstr>AGSM|e641e8a1-99e5-404f-bd7c-35803f4d985d</vt:lpwstr>
  </property>
  <property fmtid="{D5CDD505-2E9C-101B-9397-08002B2CF9AE}" pid="19" name="TaxCatchAll">
    <vt:lpwstr>78;#AGSM|e641e8a1-99e5-404f-bd7c-35803f4d985d</vt:lpwstr>
  </property>
  <property fmtid="{D5CDD505-2E9C-101B-9397-08002B2CF9AE}" pid="20" name="l106d6d0667840b48999320499b4dd29">
    <vt:lpwstr/>
  </property>
  <property fmtid="{D5CDD505-2E9C-101B-9397-08002B2CF9AE}" pid="21" name="UnswBus_EnterpriseKeywords">
    <vt:lpwstr/>
  </property>
  <property fmtid="{D5CDD505-2E9C-101B-9397-08002B2CF9AE}" pid="22" name="cfdce602ab9848b4bf80c62eae0cddb3">
    <vt:lpwstr/>
  </property>
  <property fmtid="{D5CDD505-2E9C-101B-9397-08002B2CF9AE}" pid="23" name="UnswBus_SchoolUnit">
    <vt:lpwstr/>
  </property>
  <property fmtid="{D5CDD505-2E9C-101B-9397-08002B2CF9AE}" pid="24" name="UnswBus_Description">
    <vt:lpwstr>Branded templates produced by the UNSW Business School Marketing team</vt:lpwstr>
  </property>
</Properties>
</file>