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drawings/drawing7.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13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GDP</c:v>
          </c:tx>
          <c:spPr>
            <a:ln>
              <a:solidFill>
                <a:srgbClr val="0070C0"/>
              </a:solidFill>
              <a:prstDash val="solid"/>
            </a:ln>
          </c:spPr>
          <c:marker>
            <c:symbol val="none"/>
          </c:marker>
          <c:cat>
            <c:strRef>
              <c:f>'Income growth'!$A$11:$A$63</c:f>
              <c:strCache>
                <c:ptCount val="53"/>
                <c:pt idx="0">
                  <c:v>1959-60</c:v>
                </c:pt>
                <c:pt idx="1">
                  <c:v>1960-61</c:v>
                </c:pt>
                <c:pt idx="2">
                  <c:v>1961-62</c:v>
                </c:pt>
                <c:pt idx="3">
                  <c:v>1962-63</c:v>
                </c:pt>
                <c:pt idx="4">
                  <c:v>1963-64</c:v>
                </c:pt>
                <c:pt idx="5">
                  <c:v>1964-65</c:v>
                </c:pt>
                <c:pt idx="6">
                  <c:v>1965-66</c:v>
                </c:pt>
                <c:pt idx="7">
                  <c:v>1966-67</c:v>
                </c:pt>
                <c:pt idx="8">
                  <c:v>1967-68</c:v>
                </c:pt>
                <c:pt idx="9">
                  <c:v>1968-69</c:v>
                </c:pt>
                <c:pt idx="10">
                  <c:v>1969-70</c:v>
                </c:pt>
                <c:pt idx="11">
                  <c:v>1970-71</c:v>
                </c:pt>
                <c:pt idx="12">
                  <c:v>1971-72</c:v>
                </c:pt>
                <c:pt idx="13">
                  <c:v>1972-73</c:v>
                </c:pt>
                <c:pt idx="14">
                  <c:v>1973-74</c:v>
                </c:pt>
                <c:pt idx="15">
                  <c:v>1974-75</c:v>
                </c:pt>
                <c:pt idx="16">
                  <c:v>1975-76</c:v>
                </c:pt>
                <c:pt idx="17">
                  <c:v>1976-77</c:v>
                </c:pt>
                <c:pt idx="18">
                  <c:v>1977-78</c:v>
                </c:pt>
                <c:pt idx="19">
                  <c:v>1978-79</c:v>
                </c:pt>
                <c:pt idx="20">
                  <c:v>1979-80</c:v>
                </c:pt>
                <c:pt idx="21">
                  <c:v>1980-81</c:v>
                </c:pt>
                <c:pt idx="22">
                  <c:v>1981-82</c:v>
                </c:pt>
                <c:pt idx="23">
                  <c:v>1982-83</c:v>
                </c:pt>
                <c:pt idx="24">
                  <c:v>1983-84</c:v>
                </c:pt>
                <c:pt idx="25">
                  <c:v>1984-85</c:v>
                </c:pt>
                <c:pt idx="26">
                  <c:v>1985-86</c:v>
                </c:pt>
                <c:pt idx="27">
                  <c:v>1986-87</c:v>
                </c:pt>
                <c:pt idx="28">
                  <c:v>1987-88</c:v>
                </c:pt>
                <c:pt idx="29">
                  <c:v>1988-89</c:v>
                </c:pt>
                <c:pt idx="30">
                  <c:v>1989-90</c:v>
                </c:pt>
                <c:pt idx="31">
                  <c:v>1990-91</c:v>
                </c:pt>
                <c:pt idx="32">
                  <c:v>1991-92</c:v>
                </c:pt>
                <c:pt idx="33">
                  <c:v>1992-93</c:v>
                </c:pt>
                <c:pt idx="34">
                  <c:v>1993-94</c:v>
                </c:pt>
                <c:pt idx="35">
                  <c:v>1994-95</c:v>
                </c:pt>
                <c:pt idx="36">
                  <c:v>1995-96</c:v>
                </c:pt>
                <c:pt idx="37">
                  <c:v>1996-97</c:v>
                </c:pt>
                <c:pt idx="38">
                  <c:v>1997-98</c:v>
                </c:pt>
                <c:pt idx="39">
                  <c:v>1998-99</c:v>
                </c:pt>
                <c:pt idx="40">
                  <c:v>1999-00</c:v>
                </c:pt>
                <c:pt idx="41">
                  <c:v>2000-01</c:v>
                </c:pt>
                <c:pt idx="42">
                  <c:v>2001-02</c:v>
                </c:pt>
                <c:pt idx="43">
                  <c:v>2002-03</c:v>
                </c:pt>
                <c:pt idx="44">
                  <c:v>2003-04</c:v>
                </c:pt>
                <c:pt idx="45">
                  <c:v>2004-05</c:v>
                </c:pt>
                <c:pt idx="46">
                  <c:v>2005-06</c:v>
                </c:pt>
                <c:pt idx="47">
                  <c:v>2006-07</c:v>
                </c:pt>
                <c:pt idx="48">
                  <c:v>2007-08</c:v>
                </c:pt>
                <c:pt idx="49">
                  <c:v>2008-09</c:v>
                </c:pt>
                <c:pt idx="50">
                  <c:v>2009-10</c:v>
                </c:pt>
                <c:pt idx="51">
                  <c:v>2010-11</c:v>
                </c:pt>
                <c:pt idx="52">
                  <c:v>2011-12</c:v>
                </c:pt>
              </c:strCache>
            </c:strRef>
          </c:cat>
          <c:val>
            <c:numRef>
              <c:f>'Income growth'!$J$11:$J$63</c:f>
              <c:numCache>
                <c:formatCode>0.0</c:formatCode>
                <c:ptCount val="53"/>
                <c:pt idx="0" formatCode="General">
                  <c:v>0</c:v>
                </c:pt>
                <c:pt idx="1">
                  <c:v>2.4850173684009658</c:v>
                </c:pt>
                <c:pt idx="2">
                  <c:v>3.899937651893981</c:v>
                </c:pt>
                <c:pt idx="3">
                  <c:v>10.42104057716533</c:v>
                </c:pt>
                <c:pt idx="4">
                  <c:v>18.177229793063667</c:v>
                </c:pt>
                <c:pt idx="5">
                  <c:v>25.250558800201883</c:v>
                </c:pt>
                <c:pt idx="6">
                  <c:v>28.174133594601592</c:v>
                </c:pt>
                <c:pt idx="7">
                  <c:v>36.270904641328741</c:v>
                </c:pt>
                <c:pt idx="8">
                  <c:v>43.25898215656585</c:v>
                </c:pt>
                <c:pt idx="9">
                  <c:v>53.376340802381961</c:v>
                </c:pt>
                <c:pt idx="10">
                  <c:v>64.411955567431377</c:v>
                </c:pt>
                <c:pt idx="11">
                  <c:v>70.986923863207394</c:v>
                </c:pt>
                <c:pt idx="12">
                  <c:v>77.65180915541643</c:v>
                </c:pt>
                <c:pt idx="13">
                  <c:v>82.360999775207503</c:v>
                </c:pt>
                <c:pt idx="14">
                  <c:v>89.865675883158787</c:v>
                </c:pt>
                <c:pt idx="15">
                  <c:v>92.212000525929597</c:v>
                </c:pt>
                <c:pt idx="16">
                  <c:v>97.262621250100722</c:v>
                </c:pt>
                <c:pt idx="17">
                  <c:v>104.31177446102819</c:v>
                </c:pt>
                <c:pt idx="18">
                  <c:v>106.1245350400597</c:v>
                </c:pt>
                <c:pt idx="19">
                  <c:v>114.6424739049849</c:v>
                </c:pt>
                <c:pt idx="20">
                  <c:v>121.20429396071644</c:v>
                </c:pt>
                <c:pt idx="21">
                  <c:v>128.72763208679535</c:v>
                </c:pt>
                <c:pt idx="22">
                  <c:v>136.13390846280109</c:v>
                </c:pt>
                <c:pt idx="23">
                  <c:v>130.66890610884195</c:v>
                </c:pt>
                <c:pt idx="24">
                  <c:v>141.61630042456093</c:v>
                </c:pt>
                <c:pt idx="25">
                  <c:v>153.85434294851405</c:v>
                </c:pt>
                <c:pt idx="26">
                  <c:v>165.49859398658882</c:v>
                </c:pt>
                <c:pt idx="27">
                  <c:v>172.46207156883949</c:v>
                </c:pt>
                <c:pt idx="28">
                  <c:v>187.83999864276231</c:v>
                </c:pt>
                <c:pt idx="29">
                  <c:v>199.13391270416884</c:v>
                </c:pt>
                <c:pt idx="30">
                  <c:v>209.8543938449271</c:v>
                </c:pt>
                <c:pt idx="31">
                  <c:v>208.76775542576968</c:v>
                </c:pt>
                <c:pt idx="32">
                  <c:v>210.12584138132863</c:v>
                </c:pt>
                <c:pt idx="33">
                  <c:v>222.88090663477158</c:v>
                </c:pt>
                <c:pt idx="34">
                  <c:v>235.96043652156945</c:v>
                </c:pt>
                <c:pt idx="35">
                  <c:v>249.36018967396606</c:v>
                </c:pt>
                <c:pt idx="36">
                  <c:v>263.31216890822952</c:v>
                </c:pt>
                <c:pt idx="37">
                  <c:v>277.48342685549233</c:v>
                </c:pt>
                <c:pt idx="38">
                  <c:v>294.56129412612978</c:v>
                </c:pt>
                <c:pt idx="39">
                  <c:v>314.10933397802125</c:v>
                </c:pt>
                <c:pt idx="40">
                  <c:v>330.03609403960593</c:v>
                </c:pt>
                <c:pt idx="41">
                  <c:v>338.20454420141408</c:v>
                </c:pt>
                <c:pt idx="42">
                  <c:v>355.35196990325443</c:v>
                </c:pt>
                <c:pt idx="43">
                  <c:v>369.69966874917822</c:v>
                </c:pt>
                <c:pt idx="44">
                  <c:v>389.18027085374496</c:v>
                </c:pt>
                <c:pt idx="45">
                  <c:v>404.7698421787058</c:v>
                </c:pt>
                <c:pt idx="46">
                  <c:v>420.1286830977254</c:v>
                </c:pt>
                <c:pt idx="47">
                  <c:v>439.83110873594518</c:v>
                </c:pt>
                <c:pt idx="48">
                  <c:v>460.17694986279179</c:v>
                </c:pt>
                <c:pt idx="49">
                  <c:v>469.40955919464909</c:v>
                </c:pt>
                <c:pt idx="50">
                  <c:v>481.29641646838274</c:v>
                </c:pt>
                <c:pt idx="51">
                  <c:v>495.44052966200542</c:v>
                </c:pt>
                <c:pt idx="52">
                  <c:v>515.47335784843892</c:v>
                </c:pt>
              </c:numCache>
            </c:numRef>
          </c:val>
          <c:smooth val="0"/>
        </c:ser>
        <c:ser>
          <c:idx val="1"/>
          <c:order val="1"/>
          <c:tx>
            <c:v>GDI</c:v>
          </c:tx>
          <c:spPr>
            <a:ln>
              <a:solidFill>
                <a:srgbClr val="FF0000"/>
              </a:solidFill>
            </a:ln>
          </c:spPr>
          <c:marker>
            <c:symbol val="none"/>
          </c:marker>
          <c:cat>
            <c:strRef>
              <c:f>'Income growth'!$A$11:$A$63</c:f>
              <c:strCache>
                <c:ptCount val="53"/>
                <c:pt idx="0">
                  <c:v>1959-60</c:v>
                </c:pt>
                <c:pt idx="1">
                  <c:v>1960-61</c:v>
                </c:pt>
                <c:pt idx="2">
                  <c:v>1961-62</c:v>
                </c:pt>
                <c:pt idx="3">
                  <c:v>1962-63</c:v>
                </c:pt>
                <c:pt idx="4">
                  <c:v>1963-64</c:v>
                </c:pt>
                <c:pt idx="5">
                  <c:v>1964-65</c:v>
                </c:pt>
                <c:pt idx="6">
                  <c:v>1965-66</c:v>
                </c:pt>
                <c:pt idx="7">
                  <c:v>1966-67</c:v>
                </c:pt>
                <c:pt idx="8">
                  <c:v>1967-68</c:v>
                </c:pt>
                <c:pt idx="9">
                  <c:v>1968-69</c:v>
                </c:pt>
                <c:pt idx="10">
                  <c:v>1969-70</c:v>
                </c:pt>
                <c:pt idx="11">
                  <c:v>1970-71</c:v>
                </c:pt>
                <c:pt idx="12">
                  <c:v>1971-72</c:v>
                </c:pt>
                <c:pt idx="13">
                  <c:v>1972-73</c:v>
                </c:pt>
                <c:pt idx="14">
                  <c:v>1973-74</c:v>
                </c:pt>
                <c:pt idx="15">
                  <c:v>1974-75</c:v>
                </c:pt>
                <c:pt idx="16">
                  <c:v>1975-76</c:v>
                </c:pt>
                <c:pt idx="17">
                  <c:v>1976-77</c:v>
                </c:pt>
                <c:pt idx="18">
                  <c:v>1977-78</c:v>
                </c:pt>
                <c:pt idx="19">
                  <c:v>1978-79</c:v>
                </c:pt>
                <c:pt idx="20">
                  <c:v>1979-80</c:v>
                </c:pt>
                <c:pt idx="21">
                  <c:v>1980-81</c:v>
                </c:pt>
                <c:pt idx="22">
                  <c:v>1981-82</c:v>
                </c:pt>
                <c:pt idx="23">
                  <c:v>1982-83</c:v>
                </c:pt>
                <c:pt idx="24">
                  <c:v>1983-84</c:v>
                </c:pt>
                <c:pt idx="25">
                  <c:v>1984-85</c:v>
                </c:pt>
                <c:pt idx="26">
                  <c:v>1985-86</c:v>
                </c:pt>
                <c:pt idx="27">
                  <c:v>1986-87</c:v>
                </c:pt>
                <c:pt idx="28">
                  <c:v>1987-88</c:v>
                </c:pt>
                <c:pt idx="29">
                  <c:v>1988-89</c:v>
                </c:pt>
                <c:pt idx="30">
                  <c:v>1989-90</c:v>
                </c:pt>
                <c:pt idx="31">
                  <c:v>1990-91</c:v>
                </c:pt>
                <c:pt idx="32">
                  <c:v>1991-92</c:v>
                </c:pt>
                <c:pt idx="33">
                  <c:v>1992-93</c:v>
                </c:pt>
                <c:pt idx="34">
                  <c:v>1993-94</c:v>
                </c:pt>
                <c:pt idx="35">
                  <c:v>1994-95</c:v>
                </c:pt>
                <c:pt idx="36">
                  <c:v>1995-96</c:v>
                </c:pt>
                <c:pt idx="37">
                  <c:v>1996-97</c:v>
                </c:pt>
                <c:pt idx="38">
                  <c:v>1997-98</c:v>
                </c:pt>
                <c:pt idx="39">
                  <c:v>1998-99</c:v>
                </c:pt>
                <c:pt idx="40">
                  <c:v>1999-00</c:v>
                </c:pt>
                <c:pt idx="41">
                  <c:v>2000-01</c:v>
                </c:pt>
                <c:pt idx="42">
                  <c:v>2001-02</c:v>
                </c:pt>
                <c:pt idx="43">
                  <c:v>2002-03</c:v>
                </c:pt>
                <c:pt idx="44">
                  <c:v>2003-04</c:v>
                </c:pt>
                <c:pt idx="45">
                  <c:v>2004-05</c:v>
                </c:pt>
                <c:pt idx="46">
                  <c:v>2005-06</c:v>
                </c:pt>
                <c:pt idx="47">
                  <c:v>2006-07</c:v>
                </c:pt>
                <c:pt idx="48">
                  <c:v>2007-08</c:v>
                </c:pt>
                <c:pt idx="49">
                  <c:v>2008-09</c:v>
                </c:pt>
                <c:pt idx="50">
                  <c:v>2009-10</c:v>
                </c:pt>
                <c:pt idx="51">
                  <c:v>2010-11</c:v>
                </c:pt>
                <c:pt idx="52">
                  <c:v>2011-12</c:v>
                </c:pt>
              </c:strCache>
            </c:strRef>
          </c:cat>
          <c:val>
            <c:numRef>
              <c:f>'Income growth'!$K$11:$K$63</c:f>
              <c:numCache>
                <c:formatCode>0.0</c:formatCode>
                <c:ptCount val="53"/>
                <c:pt idx="0" formatCode="General">
                  <c:v>0</c:v>
                </c:pt>
                <c:pt idx="1">
                  <c:v>3.6148429255621339</c:v>
                </c:pt>
                <c:pt idx="2">
                  <c:v>5.4661498498254746</c:v>
                </c:pt>
                <c:pt idx="3">
                  <c:v>12.832819222339475</c:v>
                </c:pt>
                <c:pt idx="4">
                  <c:v>22.310049517006259</c:v>
                </c:pt>
                <c:pt idx="5">
                  <c:v>29.725424141569935</c:v>
                </c:pt>
                <c:pt idx="6">
                  <c:v>32.173370403441837</c:v>
                </c:pt>
                <c:pt idx="7">
                  <c:v>40.871824011689249</c:v>
                </c:pt>
                <c:pt idx="8">
                  <c:v>45.876288659793808</c:v>
                </c:pt>
                <c:pt idx="9">
                  <c:v>59.260086045945279</c:v>
                </c:pt>
                <c:pt idx="10">
                  <c:v>68.431386476175021</c:v>
                </c:pt>
                <c:pt idx="11">
                  <c:v>74.037563925643312</c:v>
                </c:pt>
                <c:pt idx="12">
                  <c:v>80.807086614173215</c:v>
                </c:pt>
                <c:pt idx="13">
                  <c:v>91.827664583164221</c:v>
                </c:pt>
                <c:pt idx="14">
                  <c:v>103.51895446058931</c:v>
                </c:pt>
                <c:pt idx="15">
                  <c:v>104.69143193441025</c:v>
                </c:pt>
                <c:pt idx="16">
                  <c:v>109.52339881483888</c:v>
                </c:pt>
                <c:pt idx="17">
                  <c:v>115.65975322672296</c:v>
                </c:pt>
                <c:pt idx="18">
                  <c:v>114.79371296371457</c:v>
                </c:pt>
                <c:pt idx="19">
                  <c:v>127.05627485997239</c:v>
                </c:pt>
                <c:pt idx="20">
                  <c:v>133.32403198311553</c:v>
                </c:pt>
                <c:pt idx="21">
                  <c:v>140.44616040263008</c:v>
                </c:pt>
                <c:pt idx="22">
                  <c:v>147.43993018913875</c:v>
                </c:pt>
                <c:pt idx="23">
                  <c:v>140.84899342479096</c:v>
                </c:pt>
                <c:pt idx="24">
                  <c:v>154.96032551343455</c:v>
                </c:pt>
                <c:pt idx="25">
                  <c:v>167.02603701599153</c:v>
                </c:pt>
                <c:pt idx="26">
                  <c:v>174.82598019319749</c:v>
                </c:pt>
                <c:pt idx="27">
                  <c:v>179.56104391590227</c:v>
                </c:pt>
                <c:pt idx="28">
                  <c:v>199.43075736666938</c:v>
                </c:pt>
                <c:pt idx="29">
                  <c:v>218.3410788213329</c:v>
                </c:pt>
                <c:pt idx="30">
                  <c:v>229.9121276077604</c:v>
                </c:pt>
                <c:pt idx="31">
                  <c:v>225.82443786021594</c:v>
                </c:pt>
                <c:pt idx="32">
                  <c:v>225.49009659874991</c:v>
                </c:pt>
                <c:pt idx="33">
                  <c:v>236.47160889682604</c:v>
                </c:pt>
                <c:pt idx="34">
                  <c:v>248.27857374786913</c:v>
                </c:pt>
                <c:pt idx="35">
                  <c:v>264.31731471710367</c:v>
                </c:pt>
                <c:pt idx="36">
                  <c:v>281.14345726114129</c:v>
                </c:pt>
                <c:pt idx="37">
                  <c:v>298.38613117947887</c:v>
                </c:pt>
                <c:pt idx="38">
                  <c:v>315.97380063316825</c:v>
                </c:pt>
                <c:pt idx="39">
                  <c:v>332.53155694455722</c:v>
                </c:pt>
                <c:pt idx="40">
                  <c:v>352.58898855426571</c:v>
                </c:pt>
                <c:pt idx="41">
                  <c:v>362.8054225180615</c:v>
                </c:pt>
                <c:pt idx="42">
                  <c:v>382.44480071434373</c:v>
                </c:pt>
                <c:pt idx="43">
                  <c:v>399.09590875882782</c:v>
                </c:pt>
                <c:pt idx="44">
                  <c:v>426.85840977352052</c:v>
                </c:pt>
                <c:pt idx="45">
                  <c:v>452.52252617907294</c:v>
                </c:pt>
                <c:pt idx="46">
                  <c:v>480.39055523987332</c:v>
                </c:pt>
                <c:pt idx="47">
                  <c:v>510.98252699082718</c:v>
                </c:pt>
                <c:pt idx="48">
                  <c:v>541.0143883432097</c:v>
                </c:pt>
                <c:pt idx="49">
                  <c:v>561.47059420407504</c:v>
                </c:pt>
                <c:pt idx="50">
                  <c:v>568.98896014286868</c:v>
                </c:pt>
                <c:pt idx="51">
                  <c:v>612.25748843250267</c:v>
                </c:pt>
                <c:pt idx="52">
                  <c:v>637.25038558324536</c:v>
                </c:pt>
              </c:numCache>
            </c:numRef>
          </c:val>
          <c:smooth val="0"/>
        </c:ser>
        <c:dLbls>
          <c:showLegendKey val="0"/>
          <c:showVal val="0"/>
          <c:showCatName val="0"/>
          <c:showSerName val="0"/>
          <c:showPercent val="0"/>
          <c:showBubbleSize val="0"/>
        </c:dLbls>
        <c:marker val="1"/>
        <c:smooth val="0"/>
        <c:axId val="97385472"/>
        <c:axId val="98902784"/>
      </c:lineChart>
      <c:lineChart>
        <c:grouping val="standard"/>
        <c:varyColors val="0"/>
        <c:ser>
          <c:idx val="2"/>
          <c:order val="2"/>
          <c:tx>
            <c:v>ToT</c:v>
          </c:tx>
          <c:spPr>
            <a:ln w="19050">
              <a:solidFill>
                <a:schemeClr val="bg1">
                  <a:lumMod val="65000"/>
                </a:schemeClr>
              </a:solidFill>
            </a:ln>
          </c:spPr>
          <c:marker>
            <c:symbol val="none"/>
          </c:marker>
          <c:cat>
            <c:strRef>
              <c:f>'Income growth'!$A$11:$A$63</c:f>
              <c:strCache>
                <c:ptCount val="53"/>
                <c:pt idx="0">
                  <c:v>1959-60</c:v>
                </c:pt>
                <c:pt idx="1">
                  <c:v>1960-61</c:v>
                </c:pt>
                <c:pt idx="2">
                  <c:v>1961-62</c:v>
                </c:pt>
                <c:pt idx="3">
                  <c:v>1962-63</c:v>
                </c:pt>
                <c:pt idx="4">
                  <c:v>1963-64</c:v>
                </c:pt>
                <c:pt idx="5">
                  <c:v>1964-65</c:v>
                </c:pt>
                <c:pt idx="6">
                  <c:v>1965-66</c:v>
                </c:pt>
                <c:pt idx="7">
                  <c:v>1966-67</c:v>
                </c:pt>
                <c:pt idx="8">
                  <c:v>1967-68</c:v>
                </c:pt>
                <c:pt idx="9">
                  <c:v>1968-69</c:v>
                </c:pt>
                <c:pt idx="10">
                  <c:v>1969-70</c:v>
                </c:pt>
                <c:pt idx="11">
                  <c:v>1970-71</c:v>
                </c:pt>
                <c:pt idx="12">
                  <c:v>1971-72</c:v>
                </c:pt>
                <c:pt idx="13">
                  <c:v>1972-73</c:v>
                </c:pt>
                <c:pt idx="14">
                  <c:v>1973-74</c:v>
                </c:pt>
                <c:pt idx="15">
                  <c:v>1974-75</c:v>
                </c:pt>
                <c:pt idx="16">
                  <c:v>1975-76</c:v>
                </c:pt>
                <c:pt idx="17">
                  <c:v>1976-77</c:v>
                </c:pt>
                <c:pt idx="18">
                  <c:v>1977-78</c:v>
                </c:pt>
                <c:pt idx="19">
                  <c:v>1978-79</c:v>
                </c:pt>
                <c:pt idx="20">
                  <c:v>1979-80</c:v>
                </c:pt>
                <c:pt idx="21">
                  <c:v>1980-81</c:v>
                </c:pt>
                <c:pt idx="22">
                  <c:v>1981-82</c:v>
                </c:pt>
                <c:pt idx="23">
                  <c:v>1982-83</c:v>
                </c:pt>
                <c:pt idx="24">
                  <c:v>1983-84</c:v>
                </c:pt>
                <c:pt idx="25">
                  <c:v>1984-85</c:v>
                </c:pt>
                <c:pt idx="26">
                  <c:v>1985-86</c:v>
                </c:pt>
                <c:pt idx="27">
                  <c:v>1986-87</c:v>
                </c:pt>
                <c:pt idx="28">
                  <c:v>1987-88</c:v>
                </c:pt>
                <c:pt idx="29">
                  <c:v>1988-89</c:v>
                </c:pt>
                <c:pt idx="30">
                  <c:v>1989-90</c:v>
                </c:pt>
                <c:pt idx="31">
                  <c:v>1990-91</c:v>
                </c:pt>
                <c:pt idx="32">
                  <c:v>1991-92</c:v>
                </c:pt>
                <c:pt idx="33">
                  <c:v>1992-93</c:v>
                </c:pt>
                <c:pt idx="34">
                  <c:v>1993-94</c:v>
                </c:pt>
                <c:pt idx="35">
                  <c:v>1994-95</c:v>
                </c:pt>
                <c:pt idx="36">
                  <c:v>1995-96</c:v>
                </c:pt>
                <c:pt idx="37">
                  <c:v>1996-97</c:v>
                </c:pt>
                <c:pt idx="38">
                  <c:v>1997-98</c:v>
                </c:pt>
                <c:pt idx="39">
                  <c:v>1998-99</c:v>
                </c:pt>
                <c:pt idx="40">
                  <c:v>1999-00</c:v>
                </c:pt>
                <c:pt idx="41">
                  <c:v>2000-01</c:v>
                </c:pt>
                <c:pt idx="42">
                  <c:v>2001-02</c:v>
                </c:pt>
                <c:pt idx="43">
                  <c:v>2002-03</c:v>
                </c:pt>
                <c:pt idx="44">
                  <c:v>2003-04</c:v>
                </c:pt>
                <c:pt idx="45">
                  <c:v>2004-05</c:v>
                </c:pt>
                <c:pt idx="46">
                  <c:v>2005-06</c:v>
                </c:pt>
                <c:pt idx="47">
                  <c:v>2006-07</c:v>
                </c:pt>
                <c:pt idx="48">
                  <c:v>2007-08</c:v>
                </c:pt>
                <c:pt idx="49">
                  <c:v>2008-09</c:v>
                </c:pt>
                <c:pt idx="50">
                  <c:v>2009-10</c:v>
                </c:pt>
                <c:pt idx="51">
                  <c:v>2010-11</c:v>
                </c:pt>
                <c:pt idx="52">
                  <c:v>2011-12</c:v>
                </c:pt>
              </c:strCache>
            </c:strRef>
          </c:cat>
          <c:val>
            <c:numRef>
              <c:f>'Income growth'!$L$11:$L$63</c:f>
              <c:numCache>
                <c:formatCode>General</c:formatCode>
                <c:ptCount val="53"/>
                <c:pt idx="0">
                  <c:v>58.5</c:v>
                </c:pt>
                <c:pt idx="1">
                  <c:v>56</c:v>
                </c:pt>
                <c:pt idx="2">
                  <c:v>56.5</c:v>
                </c:pt>
                <c:pt idx="3">
                  <c:v>57.8</c:v>
                </c:pt>
                <c:pt idx="4">
                  <c:v>63.7</c:v>
                </c:pt>
                <c:pt idx="5">
                  <c:v>60.7</c:v>
                </c:pt>
                <c:pt idx="6">
                  <c:v>60.7</c:v>
                </c:pt>
                <c:pt idx="7">
                  <c:v>60.3</c:v>
                </c:pt>
                <c:pt idx="8">
                  <c:v>57.9</c:v>
                </c:pt>
                <c:pt idx="9">
                  <c:v>59.4</c:v>
                </c:pt>
                <c:pt idx="10">
                  <c:v>60.5</c:v>
                </c:pt>
                <c:pt idx="11">
                  <c:v>56.7</c:v>
                </c:pt>
                <c:pt idx="12">
                  <c:v>53.1</c:v>
                </c:pt>
                <c:pt idx="13">
                  <c:v>63.2</c:v>
                </c:pt>
                <c:pt idx="14">
                  <c:v>68</c:v>
                </c:pt>
                <c:pt idx="15">
                  <c:v>61.8</c:v>
                </c:pt>
                <c:pt idx="16">
                  <c:v>59</c:v>
                </c:pt>
                <c:pt idx="17">
                  <c:v>57.1</c:v>
                </c:pt>
                <c:pt idx="18">
                  <c:v>51.9</c:v>
                </c:pt>
                <c:pt idx="19">
                  <c:v>52.3</c:v>
                </c:pt>
                <c:pt idx="20">
                  <c:v>54.2</c:v>
                </c:pt>
                <c:pt idx="21">
                  <c:v>53.8</c:v>
                </c:pt>
                <c:pt idx="22">
                  <c:v>52.9</c:v>
                </c:pt>
                <c:pt idx="23">
                  <c:v>52.1</c:v>
                </c:pt>
                <c:pt idx="24">
                  <c:v>53.4</c:v>
                </c:pt>
                <c:pt idx="25">
                  <c:v>52.6</c:v>
                </c:pt>
                <c:pt idx="26">
                  <c:v>47.6</c:v>
                </c:pt>
                <c:pt idx="27">
                  <c:v>45</c:v>
                </c:pt>
                <c:pt idx="28">
                  <c:v>48.9</c:v>
                </c:pt>
                <c:pt idx="29">
                  <c:v>56.1</c:v>
                </c:pt>
                <c:pt idx="30">
                  <c:v>56.3</c:v>
                </c:pt>
                <c:pt idx="31">
                  <c:v>53.3</c:v>
                </c:pt>
                <c:pt idx="32">
                  <c:v>51.7</c:v>
                </c:pt>
                <c:pt idx="33">
                  <c:v>49.6</c:v>
                </c:pt>
                <c:pt idx="34">
                  <c:v>48.2</c:v>
                </c:pt>
                <c:pt idx="35">
                  <c:v>49.7</c:v>
                </c:pt>
                <c:pt idx="36">
                  <c:v>51.3</c:v>
                </c:pt>
                <c:pt idx="37">
                  <c:v>52.8</c:v>
                </c:pt>
                <c:pt idx="38">
                  <c:v>52.6</c:v>
                </c:pt>
                <c:pt idx="39">
                  <c:v>50</c:v>
                </c:pt>
                <c:pt idx="40">
                  <c:v>52</c:v>
                </c:pt>
                <c:pt idx="41">
                  <c:v>52.9</c:v>
                </c:pt>
                <c:pt idx="42">
                  <c:v>53.6</c:v>
                </c:pt>
                <c:pt idx="43">
                  <c:v>54.4</c:v>
                </c:pt>
                <c:pt idx="44">
                  <c:v>58.5</c:v>
                </c:pt>
                <c:pt idx="45">
                  <c:v>64</c:v>
                </c:pt>
                <c:pt idx="46">
                  <c:v>70.900000000000006</c:v>
                </c:pt>
                <c:pt idx="47">
                  <c:v>76.099999999999994</c:v>
                </c:pt>
                <c:pt idx="48">
                  <c:v>80.3</c:v>
                </c:pt>
                <c:pt idx="49">
                  <c:v>86.4</c:v>
                </c:pt>
                <c:pt idx="50">
                  <c:v>83</c:v>
                </c:pt>
                <c:pt idx="51">
                  <c:v>100</c:v>
                </c:pt>
                <c:pt idx="52">
                  <c:v>100.6</c:v>
                </c:pt>
              </c:numCache>
            </c:numRef>
          </c:val>
          <c:smooth val="0"/>
        </c:ser>
        <c:dLbls>
          <c:showLegendKey val="0"/>
          <c:showVal val="0"/>
          <c:showCatName val="0"/>
          <c:showSerName val="0"/>
          <c:showPercent val="0"/>
          <c:showBubbleSize val="0"/>
        </c:dLbls>
        <c:marker val="1"/>
        <c:smooth val="0"/>
        <c:axId val="98914304"/>
        <c:axId val="98904320"/>
      </c:lineChart>
      <c:catAx>
        <c:axId val="97385472"/>
        <c:scaling>
          <c:orientation val="minMax"/>
        </c:scaling>
        <c:delete val="0"/>
        <c:axPos val="b"/>
        <c:majorTickMark val="out"/>
        <c:minorTickMark val="none"/>
        <c:tickLblPos val="nextTo"/>
        <c:crossAx val="98902784"/>
        <c:crosses val="autoZero"/>
        <c:auto val="1"/>
        <c:lblAlgn val="ctr"/>
        <c:lblOffset val="100"/>
        <c:tickLblSkip val="3"/>
        <c:noMultiLvlLbl val="0"/>
      </c:catAx>
      <c:valAx>
        <c:axId val="98902784"/>
        <c:scaling>
          <c:orientation val="minMax"/>
        </c:scaling>
        <c:delete val="0"/>
        <c:axPos val="l"/>
        <c:majorGridlines>
          <c:spPr>
            <a:ln>
              <a:solidFill>
                <a:schemeClr val="bg1">
                  <a:lumMod val="75000"/>
                  <a:alpha val="50000"/>
                </a:schemeClr>
              </a:solidFill>
            </a:ln>
          </c:spPr>
        </c:majorGridlines>
        <c:numFmt formatCode="0" sourceLinked="0"/>
        <c:majorTickMark val="out"/>
        <c:minorTickMark val="none"/>
        <c:tickLblPos val="nextTo"/>
        <c:crossAx val="97385472"/>
        <c:crosses val="autoZero"/>
        <c:crossBetween val="between"/>
      </c:valAx>
      <c:valAx>
        <c:axId val="98904320"/>
        <c:scaling>
          <c:orientation val="minMax"/>
          <c:max val="140"/>
          <c:min val="30"/>
        </c:scaling>
        <c:delete val="0"/>
        <c:axPos val="r"/>
        <c:numFmt formatCode="General" sourceLinked="1"/>
        <c:majorTickMark val="out"/>
        <c:minorTickMark val="none"/>
        <c:tickLblPos val="nextTo"/>
        <c:crossAx val="98914304"/>
        <c:crosses val="max"/>
        <c:crossBetween val="between"/>
      </c:valAx>
      <c:catAx>
        <c:axId val="98914304"/>
        <c:scaling>
          <c:orientation val="minMax"/>
        </c:scaling>
        <c:delete val="1"/>
        <c:axPos val="b"/>
        <c:majorTickMark val="out"/>
        <c:minorTickMark val="none"/>
        <c:tickLblPos val="nextTo"/>
        <c:crossAx val="98904320"/>
        <c:crosses val="autoZero"/>
        <c:auto val="1"/>
        <c:lblAlgn val="ctr"/>
        <c:lblOffset val="100"/>
        <c:noMultiLvlLbl val="0"/>
      </c:cat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a:solidFill>
                <a:srgbClr val="C00000"/>
              </a:solidFill>
            </a:ln>
          </c:spPr>
          <c:marker>
            <c:symbol val="none"/>
          </c:marker>
          <c:cat>
            <c:strRef>
              <c:f>GDI!$A$45:$A$63</c:f>
              <c:strCache>
                <c:ptCount val="19"/>
                <c:pt idx="0">
                  <c:v>1993-94</c:v>
                </c:pt>
                <c:pt idx="1">
                  <c:v>1994-95</c:v>
                </c:pt>
                <c:pt idx="2">
                  <c:v>1995-96</c:v>
                </c:pt>
                <c:pt idx="3">
                  <c:v>1996-97</c:v>
                </c:pt>
                <c:pt idx="4">
                  <c:v>1997-98</c:v>
                </c:pt>
                <c:pt idx="5">
                  <c:v>1998-99</c:v>
                </c:pt>
                <c:pt idx="6">
                  <c:v>1999-00</c:v>
                </c:pt>
                <c:pt idx="7">
                  <c:v>2000-01</c:v>
                </c:pt>
                <c:pt idx="8">
                  <c:v>2001-02</c:v>
                </c:pt>
                <c:pt idx="9">
                  <c:v>2002-03</c:v>
                </c:pt>
                <c:pt idx="10">
                  <c:v>2003-04</c:v>
                </c:pt>
                <c:pt idx="11">
                  <c:v>2004-05</c:v>
                </c:pt>
                <c:pt idx="12">
                  <c:v>2005-06</c:v>
                </c:pt>
                <c:pt idx="13">
                  <c:v>2006-07</c:v>
                </c:pt>
                <c:pt idx="14">
                  <c:v>2007-08</c:v>
                </c:pt>
                <c:pt idx="15">
                  <c:v>2008-09</c:v>
                </c:pt>
                <c:pt idx="16">
                  <c:v>2009-10</c:v>
                </c:pt>
                <c:pt idx="17">
                  <c:v>2010-11</c:v>
                </c:pt>
                <c:pt idx="18">
                  <c:v>2011-12</c:v>
                </c:pt>
              </c:strCache>
            </c:strRef>
          </c:cat>
          <c:val>
            <c:numRef>
              <c:f>GDI!$J$45:$J$63</c:f>
              <c:numCache>
                <c:formatCode>General</c:formatCode>
                <c:ptCount val="19"/>
                <c:pt idx="0">
                  <c:v>0</c:v>
                </c:pt>
                <c:pt idx="1">
                  <c:v>3.4884804043341155</c:v>
                </c:pt>
                <c:pt idx="2">
                  <c:v>6.8145716101604359</c:v>
                </c:pt>
                <c:pt idx="3">
                  <c:v>10.285349874902771</c:v>
                </c:pt>
                <c:pt idx="4">
                  <c:v>13.984046928378312</c:v>
                </c:pt>
                <c:pt idx="5">
                  <c:v>17.229118627459194</c:v>
                </c:pt>
                <c:pt idx="6">
                  <c:v>21.21973393929515</c:v>
                </c:pt>
                <c:pt idx="7">
                  <c:v>22.449354400977704</c:v>
                </c:pt>
                <c:pt idx="8">
                  <c:v>25.938632640964833</c:v>
                </c:pt>
                <c:pt idx="9">
                  <c:v>28.722802930424997</c:v>
                </c:pt>
                <c:pt idx="10">
                  <c:v>34.247163322142192</c:v>
                </c:pt>
                <c:pt idx="11">
                  <c:v>39.115552986268433</c:v>
                </c:pt>
                <c:pt idx="12">
                  <c:v>44.053964958119131</c:v>
                </c:pt>
                <c:pt idx="13">
                  <c:v>49.252348516135001</c:v>
                </c:pt>
                <c:pt idx="14">
                  <c:v>53.719728624095197</c:v>
                </c:pt>
                <c:pt idx="15">
                  <c:v>55.214226544719011</c:v>
                </c:pt>
                <c:pt idx="16">
                  <c:v>54.136706406844759</c:v>
                </c:pt>
                <c:pt idx="17">
                  <c:v>61.925279254592461</c:v>
                </c:pt>
                <c:pt idx="18">
                  <c:v>65.14362588339047</c:v>
                </c:pt>
              </c:numCache>
            </c:numRef>
          </c:val>
          <c:smooth val="0"/>
        </c:ser>
        <c:ser>
          <c:idx val="1"/>
          <c:order val="1"/>
          <c:spPr>
            <a:ln>
              <a:solidFill>
                <a:srgbClr val="0070C0"/>
              </a:solidFill>
              <a:prstDash val="solid"/>
            </a:ln>
          </c:spPr>
          <c:marker>
            <c:symbol val="none"/>
          </c:marker>
          <c:cat>
            <c:strRef>
              <c:f>GDI!$A$45:$A$63</c:f>
              <c:strCache>
                <c:ptCount val="19"/>
                <c:pt idx="0">
                  <c:v>1993-94</c:v>
                </c:pt>
                <c:pt idx="1">
                  <c:v>1994-95</c:v>
                </c:pt>
                <c:pt idx="2">
                  <c:v>1995-96</c:v>
                </c:pt>
                <c:pt idx="3">
                  <c:v>1996-97</c:v>
                </c:pt>
                <c:pt idx="4">
                  <c:v>1997-98</c:v>
                </c:pt>
                <c:pt idx="5">
                  <c:v>1998-99</c:v>
                </c:pt>
                <c:pt idx="6">
                  <c:v>1999-00</c:v>
                </c:pt>
                <c:pt idx="7">
                  <c:v>2000-01</c:v>
                </c:pt>
                <c:pt idx="8">
                  <c:v>2001-02</c:v>
                </c:pt>
                <c:pt idx="9">
                  <c:v>2002-03</c:v>
                </c:pt>
                <c:pt idx="10">
                  <c:v>2003-04</c:v>
                </c:pt>
                <c:pt idx="11">
                  <c:v>2004-05</c:v>
                </c:pt>
                <c:pt idx="12">
                  <c:v>2005-06</c:v>
                </c:pt>
                <c:pt idx="13">
                  <c:v>2006-07</c:v>
                </c:pt>
                <c:pt idx="14">
                  <c:v>2007-08</c:v>
                </c:pt>
                <c:pt idx="15">
                  <c:v>2008-09</c:v>
                </c:pt>
                <c:pt idx="16">
                  <c:v>2009-10</c:v>
                </c:pt>
                <c:pt idx="17">
                  <c:v>2010-11</c:v>
                </c:pt>
                <c:pt idx="18">
                  <c:v>2011-12</c:v>
                </c:pt>
              </c:strCache>
            </c:strRef>
          </c:cat>
          <c:val>
            <c:numRef>
              <c:f>GDI!$K$45:$K$63</c:f>
              <c:numCache>
                <c:formatCode>General</c:formatCode>
                <c:ptCount val="19"/>
                <c:pt idx="0">
                  <c:v>0</c:v>
                </c:pt>
                <c:pt idx="1">
                  <c:v>2.00598802395211</c:v>
                </c:pt>
                <c:pt idx="2">
                  <c:v>6.6017964071856339</c:v>
                </c:pt>
                <c:pt idx="3">
                  <c:v>10.239520958083848</c:v>
                </c:pt>
                <c:pt idx="4">
                  <c:v>14.940119760479043</c:v>
                </c:pt>
                <c:pt idx="5">
                  <c:v>20.08982035928144</c:v>
                </c:pt>
                <c:pt idx="6">
                  <c:v>20.568862275449117</c:v>
                </c:pt>
                <c:pt idx="7">
                  <c:v>23.712574850299404</c:v>
                </c:pt>
                <c:pt idx="8">
                  <c:v>29.550898203592823</c:v>
                </c:pt>
                <c:pt idx="9">
                  <c:v>31.152694610778454</c:v>
                </c:pt>
                <c:pt idx="10">
                  <c:v>35.913173652694617</c:v>
                </c:pt>
                <c:pt idx="11">
                  <c:v>37.110778443113787</c:v>
                </c:pt>
                <c:pt idx="12">
                  <c:v>40.239520958083851</c:v>
                </c:pt>
                <c:pt idx="13">
                  <c:v>42.155688622754496</c:v>
                </c:pt>
                <c:pt idx="14">
                  <c:v>44.700598802395206</c:v>
                </c:pt>
                <c:pt idx="15">
                  <c:v>45.194610778443113</c:v>
                </c:pt>
                <c:pt idx="16">
                  <c:v>49.326347305389227</c:v>
                </c:pt>
                <c:pt idx="17">
                  <c:v>49.700598802395213</c:v>
                </c:pt>
                <c:pt idx="18">
                  <c:v>54.745508982035943</c:v>
                </c:pt>
              </c:numCache>
            </c:numRef>
          </c:val>
          <c:smooth val="0"/>
        </c:ser>
        <c:dLbls>
          <c:showLegendKey val="0"/>
          <c:showVal val="0"/>
          <c:showCatName val="0"/>
          <c:showSerName val="0"/>
          <c:showPercent val="0"/>
          <c:showBubbleSize val="0"/>
        </c:dLbls>
        <c:marker val="1"/>
        <c:smooth val="0"/>
        <c:axId val="96486144"/>
        <c:axId val="96487680"/>
      </c:lineChart>
      <c:lineChart>
        <c:grouping val="standard"/>
        <c:varyColors val="0"/>
        <c:ser>
          <c:idx val="2"/>
          <c:order val="2"/>
          <c:tx>
            <c:v>tot</c:v>
          </c:tx>
          <c:spPr>
            <a:ln w="19050">
              <a:solidFill>
                <a:schemeClr val="tx1">
                  <a:lumMod val="50000"/>
                  <a:lumOff val="50000"/>
                </a:schemeClr>
              </a:solidFill>
              <a:prstDash val="solid"/>
            </a:ln>
          </c:spPr>
          <c:marker>
            <c:symbol val="none"/>
          </c:marker>
          <c:val>
            <c:numRef>
              <c:f>GDI!$L$45:$L$63</c:f>
              <c:numCache>
                <c:formatCode>General</c:formatCode>
                <c:ptCount val="19"/>
                <c:pt idx="0">
                  <c:v>48.2</c:v>
                </c:pt>
                <c:pt idx="1">
                  <c:v>49.7</c:v>
                </c:pt>
                <c:pt idx="2">
                  <c:v>51.3</c:v>
                </c:pt>
                <c:pt idx="3">
                  <c:v>52.8</c:v>
                </c:pt>
                <c:pt idx="4">
                  <c:v>52.6</c:v>
                </c:pt>
                <c:pt idx="5">
                  <c:v>50</c:v>
                </c:pt>
                <c:pt idx="6">
                  <c:v>52</c:v>
                </c:pt>
                <c:pt idx="7">
                  <c:v>52.9</c:v>
                </c:pt>
                <c:pt idx="8">
                  <c:v>53.6</c:v>
                </c:pt>
                <c:pt idx="9">
                  <c:v>54.4</c:v>
                </c:pt>
                <c:pt idx="10">
                  <c:v>58.5</c:v>
                </c:pt>
                <c:pt idx="11">
                  <c:v>64</c:v>
                </c:pt>
                <c:pt idx="12">
                  <c:v>70.900000000000006</c:v>
                </c:pt>
                <c:pt idx="13">
                  <c:v>76.099999999999994</c:v>
                </c:pt>
                <c:pt idx="14">
                  <c:v>80.3</c:v>
                </c:pt>
                <c:pt idx="15">
                  <c:v>86.4</c:v>
                </c:pt>
                <c:pt idx="16">
                  <c:v>83</c:v>
                </c:pt>
                <c:pt idx="17">
                  <c:v>100</c:v>
                </c:pt>
                <c:pt idx="18">
                  <c:v>100.6</c:v>
                </c:pt>
              </c:numCache>
            </c:numRef>
          </c:val>
          <c:smooth val="0"/>
        </c:ser>
        <c:dLbls>
          <c:showLegendKey val="0"/>
          <c:showVal val="0"/>
          <c:showCatName val="0"/>
          <c:showSerName val="0"/>
          <c:showPercent val="0"/>
          <c:showBubbleSize val="0"/>
        </c:dLbls>
        <c:marker val="1"/>
        <c:smooth val="0"/>
        <c:axId val="96507392"/>
        <c:axId val="96505856"/>
      </c:lineChart>
      <c:catAx>
        <c:axId val="96486144"/>
        <c:scaling>
          <c:orientation val="minMax"/>
        </c:scaling>
        <c:delete val="0"/>
        <c:axPos val="b"/>
        <c:majorTickMark val="out"/>
        <c:minorTickMark val="none"/>
        <c:tickLblPos val="nextTo"/>
        <c:crossAx val="96487680"/>
        <c:crosses val="autoZero"/>
        <c:auto val="1"/>
        <c:lblAlgn val="ctr"/>
        <c:lblOffset val="100"/>
        <c:noMultiLvlLbl val="0"/>
      </c:catAx>
      <c:valAx>
        <c:axId val="96487680"/>
        <c:scaling>
          <c:orientation val="minMax"/>
        </c:scaling>
        <c:delete val="0"/>
        <c:axPos val="l"/>
        <c:majorGridlines>
          <c:spPr>
            <a:ln>
              <a:solidFill>
                <a:schemeClr val="bg1">
                  <a:lumMod val="75000"/>
                  <a:alpha val="65000"/>
                </a:schemeClr>
              </a:solidFill>
            </a:ln>
          </c:spPr>
        </c:majorGridlines>
        <c:numFmt formatCode="General" sourceLinked="1"/>
        <c:majorTickMark val="out"/>
        <c:minorTickMark val="none"/>
        <c:tickLblPos val="nextTo"/>
        <c:crossAx val="96486144"/>
        <c:crosses val="autoZero"/>
        <c:crossBetween val="between"/>
      </c:valAx>
      <c:valAx>
        <c:axId val="96505856"/>
        <c:scaling>
          <c:orientation val="minMax"/>
          <c:max val="180"/>
          <c:min val="40"/>
        </c:scaling>
        <c:delete val="0"/>
        <c:axPos val="r"/>
        <c:numFmt formatCode="#,##0" sourceLinked="0"/>
        <c:majorTickMark val="out"/>
        <c:minorTickMark val="none"/>
        <c:tickLblPos val="nextTo"/>
        <c:crossAx val="96507392"/>
        <c:crosses val="max"/>
        <c:crossBetween val="between"/>
      </c:valAx>
      <c:catAx>
        <c:axId val="96507392"/>
        <c:scaling>
          <c:orientation val="minMax"/>
        </c:scaling>
        <c:delete val="1"/>
        <c:axPos val="b"/>
        <c:majorTickMark val="out"/>
        <c:minorTickMark val="none"/>
        <c:tickLblPos val="nextTo"/>
        <c:crossAx val="96505856"/>
        <c:crosses val="autoZero"/>
        <c:auto val="1"/>
        <c:lblAlgn val="ctr"/>
        <c:lblOffset val="100"/>
        <c:noMultiLvlLbl val="0"/>
      </c:cat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5.017046154429252E-2"/>
          <c:y val="6.0659813356663747E-2"/>
          <c:w val="0.92335541089854745"/>
          <c:h val="0.8326195683872849"/>
        </c:manualLayout>
      </c:layout>
      <c:barChart>
        <c:barDir val="col"/>
        <c:grouping val="clustered"/>
        <c:varyColors val="0"/>
        <c:ser>
          <c:idx val="0"/>
          <c:order val="0"/>
          <c:spPr>
            <a:solidFill>
              <a:schemeClr val="accent3">
                <a:lumMod val="60000"/>
                <a:lumOff val="40000"/>
              </a:schemeClr>
            </a:solidFill>
            <a:ln>
              <a:solidFill>
                <a:schemeClr val="tx1"/>
              </a:solidFill>
            </a:ln>
          </c:spPr>
          <c:invertIfNegative val="0"/>
          <c:cat>
            <c:strRef>
              <c:f>'C:\GRB\Personal folders\Dean\2012 - Labour income share\Data and analysis\[Factor incomes  130204.xlsx]MS anal'!$AT$3:$AT$5</c:f>
              <c:strCache>
                <c:ptCount val="3"/>
                <c:pt idx="0">
                  <c:v>Labour income</c:v>
                </c:pt>
                <c:pt idx="1">
                  <c:v>Capital income</c:v>
                </c:pt>
                <c:pt idx="2">
                  <c:v>Total income</c:v>
                </c:pt>
              </c:strCache>
            </c:strRef>
          </c:cat>
          <c:val>
            <c:numRef>
              <c:f>'C:\GRB\Personal folders\Dean\2012 - Labour income share\Data and analysis\[Factor incomes  130204.xlsx]MS anal'!$AU$3:$AU$5</c:f>
              <c:numCache>
                <c:formatCode>General</c:formatCode>
                <c:ptCount val="3"/>
                <c:pt idx="0">
                  <c:v>4.315369695740614</c:v>
                </c:pt>
                <c:pt idx="1">
                  <c:v>4.8753297129686146</c:v>
                </c:pt>
                <c:pt idx="2">
                  <c:v>4.5421658140920051</c:v>
                </c:pt>
              </c:numCache>
            </c:numRef>
          </c:val>
        </c:ser>
        <c:ser>
          <c:idx val="1"/>
          <c:order val="1"/>
          <c:spPr>
            <a:solidFill>
              <a:schemeClr val="tx2">
                <a:lumMod val="40000"/>
                <a:lumOff val="60000"/>
              </a:schemeClr>
            </a:solidFill>
            <a:ln>
              <a:solidFill>
                <a:schemeClr val="tx1"/>
              </a:solidFill>
            </a:ln>
          </c:spPr>
          <c:invertIfNegative val="0"/>
          <c:cat>
            <c:strRef>
              <c:f>'C:\GRB\Personal folders\Dean\2012 - Labour income share\Data and analysis\[Factor incomes  130204.xlsx]MS anal'!$AT$3:$AT$5</c:f>
              <c:strCache>
                <c:ptCount val="3"/>
                <c:pt idx="0">
                  <c:v>Labour income</c:v>
                </c:pt>
                <c:pt idx="1">
                  <c:v>Capital income</c:v>
                </c:pt>
                <c:pt idx="2">
                  <c:v>Total income</c:v>
                </c:pt>
              </c:strCache>
            </c:strRef>
          </c:cat>
          <c:val>
            <c:numRef>
              <c:f>'C:\GRB\Personal folders\Dean\2012 - Labour income share\Data and analysis\[Factor incomes  130204.xlsx]MS anal'!$AV$3:$AV$5</c:f>
              <c:numCache>
                <c:formatCode>General</c:formatCode>
                <c:ptCount val="3"/>
                <c:pt idx="0">
                  <c:v>5.8469758502126901</c:v>
                </c:pt>
                <c:pt idx="1">
                  <c:v>7.4723956947299008</c:v>
                </c:pt>
                <c:pt idx="2">
                  <c:v>6.5673838667319107</c:v>
                </c:pt>
              </c:numCache>
            </c:numRef>
          </c:val>
        </c:ser>
        <c:dLbls>
          <c:showLegendKey val="0"/>
          <c:showVal val="0"/>
          <c:showCatName val="0"/>
          <c:showSerName val="0"/>
          <c:showPercent val="0"/>
          <c:showBubbleSize val="0"/>
        </c:dLbls>
        <c:gapWidth val="150"/>
        <c:axId val="107283584"/>
        <c:axId val="107285120"/>
      </c:barChart>
      <c:catAx>
        <c:axId val="107283584"/>
        <c:scaling>
          <c:orientation val="minMax"/>
        </c:scaling>
        <c:delete val="0"/>
        <c:axPos val="b"/>
        <c:majorTickMark val="out"/>
        <c:minorTickMark val="none"/>
        <c:tickLblPos val="nextTo"/>
        <c:crossAx val="107285120"/>
        <c:crosses val="autoZero"/>
        <c:auto val="1"/>
        <c:lblAlgn val="ctr"/>
        <c:lblOffset val="100"/>
        <c:noMultiLvlLbl val="0"/>
      </c:catAx>
      <c:valAx>
        <c:axId val="107285120"/>
        <c:scaling>
          <c:orientation val="minMax"/>
        </c:scaling>
        <c:delete val="0"/>
        <c:axPos val="l"/>
        <c:majorGridlines>
          <c:spPr>
            <a:ln>
              <a:solidFill>
                <a:schemeClr val="bg1">
                  <a:lumMod val="85000"/>
                </a:schemeClr>
              </a:solidFill>
            </a:ln>
          </c:spPr>
        </c:majorGridlines>
        <c:numFmt formatCode="0" sourceLinked="0"/>
        <c:majorTickMark val="out"/>
        <c:minorTickMark val="none"/>
        <c:tickLblPos val="nextTo"/>
        <c:crossAx val="107283584"/>
        <c:crosses val="autoZero"/>
        <c:crossBetween val="between"/>
      </c:valAx>
    </c:plotArea>
    <c:plotVisOnly val="1"/>
    <c:dispBlanksAs val="gap"/>
    <c:showDLblsOverMax val="0"/>
  </c:chart>
  <c:spPr>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barChart>
        <c:barDir val="col"/>
        <c:grouping val="clustered"/>
        <c:varyColors val="0"/>
        <c:ser>
          <c:idx val="0"/>
          <c:order val="0"/>
          <c:spPr>
            <a:solidFill>
              <a:srgbClr val="C00000"/>
            </a:solidFill>
            <a:ln>
              <a:solidFill>
                <a:schemeClr val="tx1"/>
              </a:solidFill>
            </a:ln>
          </c:spPr>
          <c:invertIfNegative val="0"/>
          <c:cat>
            <c:strRef>
              <c:f>'C:\GRB\Personal folders\Dean\2012 - Labour income share\Data and analysis\[Prod &amp; costs 130131.xlsx]MS LP RPW'!$AB$33:$AC$33</c:f>
              <c:strCache>
                <c:ptCount val="2"/>
                <c:pt idx="0">
                  <c:v>1990s</c:v>
                </c:pt>
                <c:pt idx="1">
                  <c:v>2000s</c:v>
                </c:pt>
              </c:strCache>
            </c:strRef>
          </c:cat>
          <c:val>
            <c:numRef>
              <c:f>'C:\GRB\Personal folders\Dean\2012 - Labour income share\Data and analysis\[Prod &amp; costs 130131.xlsx]MS LP RPW'!$AA$3:$AB$3</c:f>
              <c:numCache>
                <c:formatCode>General</c:formatCode>
                <c:ptCount val="2"/>
                <c:pt idx="0">
                  <c:v>3.7827161817363564</c:v>
                </c:pt>
                <c:pt idx="1">
                  <c:v>4.8042267224899682</c:v>
                </c:pt>
              </c:numCache>
            </c:numRef>
          </c:val>
        </c:ser>
        <c:ser>
          <c:idx val="1"/>
          <c:order val="1"/>
          <c:spPr>
            <a:solidFill>
              <a:schemeClr val="tx2">
                <a:lumMod val="40000"/>
                <a:lumOff val="60000"/>
              </a:schemeClr>
            </a:solidFill>
            <a:ln>
              <a:solidFill>
                <a:schemeClr val="bg1">
                  <a:lumMod val="50000"/>
                </a:schemeClr>
              </a:solidFill>
            </a:ln>
          </c:spPr>
          <c:invertIfNegative val="0"/>
          <c:cat>
            <c:strRef>
              <c:f>'C:\GRB\Personal folders\Dean\2012 - Labour income share\Data and analysis\[Prod &amp; costs 130131.xlsx]MS LP RPW'!$AB$33:$AC$33</c:f>
              <c:strCache>
                <c:ptCount val="2"/>
                <c:pt idx="0">
                  <c:v>1990s</c:v>
                </c:pt>
                <c:pt idx="1">
                  <c:v>2000s</c:v>
                </c:pt>
              </c:strCache>
            </c:strRef>
          </c:cat>
          <c:val>
            <c:numRef>
              <c:f>'C:\GRB\Personal folders\Dean\2012 - Labour income share\Data and analysis\[Prod &amp; costs 130131.xlsx]MS LP RPW'!$AA$4:$AB$4</c:f>
              <c:numCache>
                <c:formatCode>General</c:formatCode>
                <c:ptCount val="2"/>
                <c:pt idx="0">
                  <c:v>1.0974848374654311</c:v>
                </c:pt>
                <c:pt idx="1">
                  <c:v>3.3584446142802755</c:v>
                </c:pt>
              </c:numCache>
            </c:numRef>
          </c:val>
        </c:ser>
        <c:ser>
          <c:idx val="2"/>
          <c:order val="2"/>
          <c:spPr>
            <a:solidFill>
              <a:schemeClr val="accent3">
                <a:lumMod val="60000"/>
                <a:lumOff val="40000"/>
              </a:schemeClr>
            </a:solidFill>
            <a:ln>
              <a:solidFill>
                <a:schemeClr val="tx1"/>
              </a:solidFill>
            </a:ln>
          </c:spPr>
          <c:invertIfNegative val="0"/>
          <c:cat>
            <c:strRef>
              <c:f>'C:\GRB\Personal folders\Dean\2012 - Labour income share\Data and analysis\[Prod &amp; costs 130131.xlsx]MS LP RPW'!$AB$33:$AC$33</c:f>
              <c:strCache>
                <c:ptCount val="2"/>
                <c:pt idx="0">
                  <c:v>1990s</c:v>
                </c:pt>
                <c:pt idx="1">
                  <c:v>2000s</c:v>
                </c:pt>
              </c:strCache>
            </c:strRef>
          </c:cat>
          <c:val>
            <c:numRef>
              <c:f>'C:\GRB\Personal folders\Dean\2012 - Labour income share\Data and analysis\[Prod &amp; costs 130131.xlsx]MS LP RPW'!$AA$5:$AB$5</c:f>
              <c:numCache>
                <c:formatCode>General</c:formatCode>
                <c:ptCount val="2"/>
                <c:pt idx="0">
                  <c:v>2.6852313442709175</c:v>
                </c:pt>
                <c:pt idx="1">
                  <c:v>1.4457821082096967</c:v>
                </c:pt>
              </c:numCache>
            </c:numRef>
          </c:val>
        </c:ser>
        <c:dLbls>
          <c:showLegendKey val="0"/>
          <c:showVal val="0"/>
          <c:showCatName val="0"/>
          <c:showSerName val="0"/>
          <c:showPercent val="0"/>
          <c:showBubbleSize val="0"/>
        </c:dLbls>
        <c:gapWidth val="150"/>
        <c:axId val="136230784"/>
        <c:axId val="136232320"/>
      </c:barChart>
      <c:catAx>
        <c:axId val="136230784"/>
        <c:scaling>
          <c:orientation val="minMax"/>
        </c:scaling>
        <c:delete val="0"/>
        <c:axPos val="b"/>
        <c:majorTickMark val="out"/>
        <c:minorTickMark val="none"/>
        <c:tickLblPos val="nextTo"/>
        <c:crossAx val="136232320"/>
        <c:crosses val="autoZero"/>
        <c:auto val="1"/>
        <c:lblAlgn val="ctr"/>
        <c:lblOffset val="100"/>
        <c:noMultiLvlLbl val="0"/>
      </c:catAx>
      <c:valAx>
        <c:axId val="136232320"/>
        <c:scaling>
          <c:orientation val="minMax"/>
          <c:max val="5"/>
        </c:scaling>
        <c:delete val="0"/>
        <c:axPos val="l"/>
        <c:majorGridlines>
          <c:spPr>
            <a:ln>
              <a:solidFill>
                <a:schemeClr val="bg1">
                  <a:lumMod val="85000"/>
                </a:schemeClr>
              </a:solidFill>
            </a:ln>
          </c:spPr>
        </c:majorGridlines>
        <c:numFmt formatCode="0" sourceLinked="0"/>
        <c:majorTickMark val="out"/>
        <c:minorTickMark val="none"/>
        <c:tickLblPos val="nextTo"/>
        <c:crossAx val="136230784"/>
        <c:crosses val="autoZero"/>
        <c:crossBetween val="between"/>
        <c:majorUnit val="1"/>
      </c:valAx>
    </c:plotArea>
    <c:plotVisOnly val="1"/>
    <c:dispBlanksAs val="gap"/>
    <c:showDLblsOverMax val="0"/>
  </c:chart>
  <c:spPr>
    <a:ln>
      <a:no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lineChart>
        <c:grouping val="standard"/>
        <c:varyColors val="0"/>
        <c:ser>
          <c:idx val="0"/>
          <c:order val="0"/>
          <c:spPr>
            <a:ln>
              <a:solidFill>
                <a:srgbClr val="0070C0"/>
              </a:solidFill>
            </a:ln>
          </c:spPr>
          <c:marker>
            <c:symbol val="none"/>
          </c:marker>
          <c:cat>
            <c:strRef>
              <c:f>'C:\GRB\Personal folders\Dean\2012 - Labour income share\Data and analysis\[P C prices RPW RCW 130205.xlsx]LT ps'!$A$4:$A$56</c:f>
              <c:strCache>
                <c:ptCount val="53"/>
                <c:pt idx="0">
                  <c:v>1959-60</c:v>
                </c:pt>
                <c:pt idx="1">
                  <c:v>1960-61</c:v>
                </c:pt>
                <c:pt idx="2">
                  <c:v>1961-62</c:v>
                </c:pt>
                <c:pt idx="3">
                  <c:v>1962-63</c:v>
                </c:pt>
                <c:pt idx="4">
                  <c:v>1963-64</c:v>
                </c:pt>
                <c:pt idx="5">
                  <c:v>1964-65</c:v>
                </c:pt>
                <c:pt idx="6">
                  <c:v>1965-66</c:v>
                </c:pt>
                <c:pt idx="7">
                  <c:v>1966-67</c:v>
                </c:pt>
                <c:pt idx="8">
                  <c:v>1967-68</c:v>
                </c:pt>
                <c:pt idx="9">
                  <c:v>1968-69</c:v>
                </c:pt>
                <c:pt idx="10">
                  <c:v>1969-70</c:v>
                </c:pt>
                <c:pt idx="11">
                  <c:v>1970-71</c:v>
                </c:pt>
                <c:pt idx="12">
                  <c:v>1971-72</c:v>
                </c:pt>
                <c:pt idx="13">
                  <c:v>1972-73</c:v>
                </c:pt>
                <c:pt idx="14">
                  <c:v>1973-74</c:v>
                </c:pt>
                <c:pt idx="15">
                  <c:v>1974-75</c:v>
                </c:pt>
                <c:pt idx="16">
                  <c:v>1975-76</c:v>
                </c:pt>
                <c:pt idx="17">
                  <c:v>1976-77</c:v>
                </c:pt>
                <c:pt idx="18">
                  <c:v>1977-78</c:v>
                </c:pt>
                <c:pt idx="19">
                  <c:v>1978-79</c:v>
                </c:pt>
                <c:pt idx="20">
                  <c:v>1979-80</c:v>
                </c:pt>
                <c:pt idx="21">
                  <c:v>1980-81</c:v>
                </c:pt>
                <c:pt idx="22">
                  <c:v>1981-82</c:v>
                </c:pt>
                <c:pt idx="23">
                  <c:v>1982-83</c:v>
                </c:pt>
                <c:pt idx="24">
                  <c:v>1983-84</c:v>
                </c:pt>
                <c:pt idx="25">
                  <c:v>1984-85</c:v>
                </c:pt>
                <c:pt idx="26">
                  <c:v>1985-86</c:v>
                </c:pt>
                <c:pt idx="27">
                  <c:v>1986-87</c:v>
                </c:pt>
                <c:pt idx="28">
                  <c:v>1987-88</c:v>
                </c:pt>
                <c:pt idx="29">
                  <c:v>1988-89</c:v>
                </c:pt>
                <c:pt idx="30">
                  <c:v>1989-90</c:v>
                </c:pt>
                <c:pt idx="31">
                  <c:v>1990-91</c:v>
                </c:pt>
                <c:pt idx="32">
                  <c:v>1991-92</c:v>
                </c:pt>
                <c:pt idx="33">
                  <c:v>1992-93</c:v>
                </c:pt>
                <c:pt idx="34">
                  <c:v>1993-94</c:v>
                </c:pt>
                <c:pt idx="35">
                  <c:v>1994-95</c:v>
                </c:pt>
                <c:pt idx="36">
                  <c:v>1995-96</c:v>
                </c:pt>
                <c:pt idx="37">
                  <c:v>1996-97</c:v>
                </c:pt>
                <c:pt idx="38">
                  <c:v>1997-98</c:v>
                </c:pt>
                <c:pt idx="39">
                  <c:v>1998-99</c:v>
                </c:pt>
                <c:pt idx="40">
                  <c:v>1999-00</c:v>
                </c:pt>
                <c:pt idx="41">
                  <c:v>2000-01</c:v>
                </c:pt>
                <c:pt idx="42">
                  <c:v>2001-02</c:v>
                </c:pt>
                <c:pt idx="43">
                  <c:v>2002-03</c:v>
                </c:pt>
                <c:pt idx="44">
                  <c:v>2003-04</c:v>
                </c:pt>
                <c:pt idx="45">
                  <c:v>2004-05</c:v>
                </c:pt>
                <c:pt idx="46">
                  <c:v>2005-06</c:v>
                </c:pt>
                <c:pt idx="47">
                  <c:v>2006-07</c:v>
                </c:pt>
                <c:pt idx="48">
                  <c:v>2007-08</c:v>
                </c:pt>
                <c:pt idx="49">
                  <c:v>2008-09</c:v>
                </c:pt>
                <c:pt idx="50">
                  <c:v>2009-10</c:v>
                </c:pt>
                <c:pt idx="51">
                  <c:v>2010-11</c:v>
                </c:pt>
                <c:pt idx="52">
                  <c:v>2011-12</c:v>
                </c:pt>
              </c:strCache>
            </c:strRef>
          </c:cat>
          <c:val>
            <c:numRef>
              <c:f>'C:\GRB\Personal folders\Dean\2012 - Labour income share\Data and analysis\[P C prices RPW RCW 130205.xlsx]LT ps'!$F$4:$F$56</c:f>
              <c:numCache>
                <c:formatCode>General</c:formatCode>
                <c:ptCount val="53"/>
                <c:pt idx="0">
                  <c:v>10.377358490566039</c:v>
                </c:pt>
                <c:pt idx="1">
                  <c:v>10.781671159029649</c:v>
                </c:pt>
                <c:pt idx="2">
                  <c:v>10.916442048517519</c:v>
                </c:pt>
                <c:pt idx="3">
                  <c:v>11.051212938005389</c:v>
                </c:pt>
                <c:pt idx="4">
                  <c:v>11.185983827493262</c:v>
                </c:pt>
                <c:pt idx="5">
                  <c:v>11.590296495956872</c:v>
                </c:pt>
                <c:pt idx="6">
                  <c:v>11.994609164420485</c:v>
                </c:pt>
                <c:pt idx="7">
                  <c:v>12.264150943396226</c:v>
                </c:pt>
                <c:pt idx="8">
                  <c:v>12.803234501347708</c:v>
                </c:pt>
                <c:pt idx="9">
                  <c:v>13.20754716981132</c:v>
                </c:pt>
                <c:pt idx="10">
                  <c:v>13.746630727762801</c:v>
                </c:pt>
                <c:pt idx="11">
                  <c:v>14.555256064690028</c:v>
                </c:pt>
                <c:pt idx="12">
                  <c:v>15.63342318059299</c:v>
                </c:pt>
                <c:pt idx="13">
                  <c:v>16.576819407008088</c:v>
                </c:pt>
                <c:pt idx="14">
                  <c:v>18.598382749326145</c:v>
                </c:pt>
                <c:pt idx="15">
                  <c:v>21.832884097035038</c:v>
                </c:pt>
                <c:pt idx="16">
                  <c:v>25.336927223719673</c:v>
                </c:pt>
                <c:pt idx="17">
                  <c:v>28.167115902964955</c:v>
                </c:pt>
                <c:pt idx="18">
                  <c:v>30.862533692722373</c:v>
                </c:pt>
                <c:pt idx="19">
                  <c:v>33.55795148247978</c:v>
                </c:pt>
                <c:pt idx="20">
                  <c:v>36.927223719676547</c:v>
                </c:pt>
                <c:pt idx="21">
                  <c:v>40.566037735849058</c:v>
                </c:pt>
                <c:pt idx="22">
                  <c:v>44.339622641509429</c:v>
                </c:pt>
                <c:pt idx="23">
                  <c:v>49.191374663072772</c:v>
                </c:pt>
                <c:pt idx="24">
                  <c:v>52.830188679245282</c:v>
                </c:pt>
                <c:pt idx="25">
                  <c:v>56.064690026954182</c:v>
                </c:pt>
                <c:pt idx="26">
                  <c:v>60.242587601078171</c:v>
                </c:pt>
                <c:pt idx="27">
                  <c:v>65.363881401617249</c:v>
                </c:pt>
                <c:pt idx="28">
                  <c:v>69.946091644204841</c:v>
                </c:pt>
                <c:pt idx="29">
                  <c:v>74.663072776280316</c:v>
                </c:pt>
                <c:pt idx="30">
                  <c:v>79.784366576819409</c:v>
                </c:pt>
                <c:pt idx="31">
                  <c:v>83.962264150943383</c:v>
                </c:pt>
                <c:pt idx="32">
                  <c:v>86.253369272237194</c:v>
                </c:pt>
                <c:pt idx="33">
                  <c:v>87.735849056603769</c:v>
                </c:pt>
                <c:pt idx="34">
                  <c:v>89.353099730458212</c:v>
                </c:pt>
                <c:pt idx="35">
                  <c:v>91.239892183288404</c:v>
                </c:pt>
                <c:pt idx="36">
                  <c:v>93.935309973045818</c:v>
                </c:pt>
                <c:pt idx="37">
                  <c:v>95.552560646900275</c:v>
                </c:pt>
                <c:pt idx="38">
                  <c:v>97.304582210242586</c:v>
                </c:pt>
                <c:pt idx="39">
                  <c:v>98.113207547169807</c:v>
                </c:pt>
                <c:pt idx="40">
                  <c:v>100</c:v>
                </c:pt>
                <c:pt idx="41">
                  <c:v>104.44743935309972</c:v>
                </c:pt>
                <c:pt idx="42">
                  <c:v>107.14285714285714</c:v>
                </c:pt>
                <c:pt idx="43">
                  <c:v>110.10781671159029</c:v>
                </c:pt>
                <c:pt idx="44">
                  <c:v>111.45552560646901</c:v>
                </c:pt>
                <c:pt idx="45">
                  <c:v>113.20754716981132</c:v>
                </c:pt>
                <c:pt idx="46">
                  <c:v>116.44204851752022</c:v>
                </c:pt>
                <c:pt idx="47">
                  <c:v>120.35040431266846</c:v>
                </c:pt>
                <c:pt idx="48">
                  <c:v>124.66307277628033</c:v>
                </c:pt>
                <c:pt idx="49">
                  <c:v>128.43665768194072</c:v>
                </c:pt>
                <c:pt idx="50">
                  <c:v>131.80592991913747</c:v>
                </c:pt>
                <c:pt idx="51">
                  <c:v>134.77088948787062</c:v>
                </c:pt>
                <c:pt idx="52">
                  <c:v>137.73584905660377</c:v>
                </c:pt>
              </c:numCache>
            </c:numRef>
          </c:val>
          <c:smooth val="0"/>
        </c:ser>
        <c:ser>
          <c:idx val="1"/>
          <c:order val="1"/>
          <c:spPr>
            <a:ln w="25400">
              <a:solidFill>
                <a:srgbClr val="FF0000"/>
              </a:solidFill>
              <a:prstDash val="solid"/>
            </a:ln>
          </c:spPr>
          <c:marker>
            <c:symbol val="none"/>
          </c:marker>
          <c:cat>
            <c:strRef>
              <c:f>'C:\GRB\Personal folders\Dean\2012 - Labour income share\Data and analysis\[P C prices RPW RCW 130205.xlsx]LT ps'!$A$4:$A$56</c:f>
              <c:strCache>
                <c:ptCount val="53"/>
                <c:pt idx="0">
                  <c:v>1959-60</c:v>
                </c:pt>
                <c:pt idx="1">
                  <c:v>1960-61</c:v>
                </c:pt>
                <c:pt idx="2">
                  <c:v>1961-62</c:v>
                </c:pt>
                <c:pt idx="3">
                  <c:v>1962-63</c:v>
                </c:pt>
                <c:pt idx="4">
                  <c:v>1963-64</c:v>
                </c:pt>
                <c:pt idx="5">
                  <c:v>1964-65</c:v>
                </c:pt>
                <c:pt idx="6">
                  <c:v>1965-66</c:v>
                </c:pt>
                <c:pt idx="7">
                  <c:v>1966-67</c:v>
                </c:pt>
                <c:pt idx="8">
                  <c:v>1967-68</c:v>
                </c:pt>
                <c:pt idx="9">
                  <c:v>1968-69</c:v>
                </c:pt>
                <c:pt idx="10">
                  <c:v>1969-70</c:v>
                </c:pt>
                <c:pt idx="11">
                  <c:v>1970-71</c:v>
                </c:pt>
                <c:pt idx="12">
                  <c:v>1971-72</c:v>
                </c:pt>
                <c:pt idx="13">
                  <c:v>1972-73</c:v>
                </c:pt>
                <c:pt idx="14">
                  <c:v>1973-74</c:v>
                </c:pt>
                <c:pt idx="15">
                  <c:v>1974-75</c:v>
                </c:pt>
                <c:pt idx="16">
                  <c:v>1975-76</c:v>
                </c:pt>
                <c:pt idx="17">
                  <c:v>1976-77</c:v>
                </c:pt>
                <c:pt idx="18">
                  <c:v>1977-78</c:v>
                </c:pt>
                <c:pt idx="19">
                  <c:v>1978-79</c:v>
                </c:pt>
                <c:pt idx="20">
                  <c:v>1979-80</c:v>
                </c:pt>
                <c:pt idx="21">
                  <c:v>1980-81</c:v>
                </c:pt>
                <c:pt idx="22">
                  <c:v>1981-82</c:v>
                </c:pt>
                <c:pt idx="23">
                  <c:v>1982-83</c:v>
                </c:pt>
                <c:pt idx="24">
                  <c:v>1983-84</c:v>
                </c:pt>
                <c:pt idx="25">
                  <c:v>1984-85</c:v>
                </c:pt>
                <c:pt idx="26">
                  <c:v>1985-86</c:v>
                </c:pt>
                <c:pt idx="27">
                  <c:v>1986-87</c:v>
                </c:pt>
                <c:pt idx="28">
                  <c:v>1987-88</c:v>
                </c:pt>
                <c:pt idx="29">
                  <c:v>1988-89</c:v>
                </c:pt>
                <c:pt idx="30">
                  <c:v>1989-90</c:v>
                </c:pt>
                <c:pt idx="31">
                  <c:v>1990-91</c:v>
                </c:pt>
                <c:pt idx="32">
                  <c:v>1991-92</c:v>
                </c:pt>
                <c:pt idx="33">
                  <c:v>1992-93</c:v>
                </c:pt>
                <c:pt idx="34">
                  <c:v>1993-94</c:v>
                </c:pt>
                <c:pt idx="35">
                  <c:v>1994-95</c:v>
                </c:pt>
                <c:pt idx="36">
                  <c:v>1995-96</c:v>
                </c:pt>
                <c:pt idx="37">
                  <c:v>1996-97</c:v>
                </c:pt>
                <c:pt idx="38">
                  <c:v>1997-98</c:v>
                </c:pt>
                <c:pt idx="39">
                  <c:v>1998-99</c:v>
                </c:pt>
                <c:pt idx="40">
                  <c:v>1999-00</c:v>
                </c:pt>
                <c:pt idx="41">
                  <c:v>2000-01</c:v>
                </c:pt>
                <c:pt idx="42">
                  <c:v>2001-02</c:v>
                </c:pt>
                <c:pt idx="43">
                  <c:v>2002-03</c:v>
                </c:pt>
                <c:pt idx="44">
                  <c:v>2003-04</c:v>
                </c:pt>
                <c:pt idx="45">
                  <c:v>2004-05</c:v>
                </c:pt>
                <c:pt idx="46">
                  <c:v>2005-06</c:v>
                </c:pt>
                <c:pt idx="47">
                  <c:v>2006-07</c:v>
                </c:pt>
                <c:pt idx="48">
                  <c:v>2007-08</c:v>
                </c:pt>
                <c:pt idx="49">
                  <c:v>2008-09</c:v>
                </c:pt>
                <c:pt idx="50">
                  <c:v>2009-10</c:v>
                </c:pt>
                <c:pt idx="51">
                  <c:v>2010-11</c:v>
                </c:pt>
                <c:pt idx="52">
                  <c:v>2011-12</c:v>
                </c:pt>
              </c:strCache>
            </c:strRef>
          </c:cat>
          <c:val>
            <c:numRef>
              <c:f>'C:\GRB\Personal folders\Dean\2012 - Labour income share\Data and analysis\[P C prices RPW RCW 130205.xlsx]LT ps'!$G$4:$G$56</c:f>
              <c:numCache>
                <c:formatCode>General</c:formatCode>
                <c:ptCount val="53"/>
                <c:pt idx="0">
                  <c:v>10.776933670189282</c:v>
                </c:pt>
                <c:pt idx="1">
                  <c:v>11.119644072072573</c:v>
                </c:pt>
                <c:pt idx="2">
                  <c:v>11.093877429778175</c:v>
                </c:pt>
                <c:pt idx="3">
                  <c:v>11.289924717626361</c:v>
                </c:pt>
                <c:pt idx="4">
                  <c:v>11.658696184204487</c:v>
                </c:pt>
                <c:pt idx="5">
                  <c:v>12.008472275929872</c:v>
                </c:pt>
                <c:pt idx="6">
                  <c:v>12.330036579329587</c:v>
                </c:pt>
                <c:pt idx="7">
                  <c:v>12.928293982423838</c:v>
                </c:pt>
                <c:pt idx="8">
                  <c:v>13.219916951821691</c:v>
                </c:pt>
                <c:pt idx="9">
                  <c:v>13.845831711738461</c:v>
                </c:pt>
                <c:pt idx="10">
                  <c:v>14.560024263355437</c:v>
                </c:pt>
                <c:pt idx="11">
                  <c:v>15.314951958526793</c:v>
                </c:pt>
                <c:pt idx="12">
                  <c:v>16.259619390574404</c:v>
                </c:pt>
                <c:pt idx="13">
                  <c:v>17.720461880177055</c:v>
                </c:pt>
                <c:pt idx="14">
                  <c:v>20.624938210631122</c:v>
                </c:pt>
                <c:pt idx="15">
                  <c:v>24.040178821603313</c:v>
                </c:pt>
                <c:pt idx="16">
                  <c:v>27.410055714694309</c:v>
                </c:pt>
                <c:pt idx="17">
                  <c:v>30.539561073740607</c:v>
                </c:pt>
                <c:pt idx="18">
                  <c:v>33.054229866979441</c:v>
                </c:pt>
                <c:pt idx="19">
                  <c:v>35.887570922678947</c:v>
                </c:pt>
                <c:pt idx="20">
                  <c:v>39.488794497177494</c:v>
                </c:pt>
                <c:pt idx="21">
                  <c:v>43.26370070003329</c:v>
                </c:pt>
                <c:pt idx="22">
                  <c:v>48.346447413275847</c:v>
                </c:pt>
                <c:pt idx="23">
                  <c:v>53.288972938400768</c:v>
                </c:pt>
                <c:pt idx="24">
                  <c:v>57.465422393104127</c:v>
                </c:pt>
                <c:pt idx="25">
                  <c:v>60.249229818612626</c:v>
                </c:pt>
                <c:pt idx="26">
                  <c:v>63.650127158660517</c:v>
                </c:pt>
                <c:pt idx="27">
                  <c:v>68.071972872707391</c:v>
                </c:pt>
                <c:pt idx="28">
                  <c:v>73.24780191544869</c:v>
                </c:pt>
                <c:pt idx="29">
                  <c:v>79.936952637534361</c:v>
                </c:pt>
                <c:pt idx="30">
                  <c:v>84.841194981752594</c:v>
                </c:pt>
                <c:pt idx="31">
                  <c:v>87.427794882375267</c:v>
                </c:pt>
                <c:pt idx="32">
                  <c:v>88.674892048945523</c:v>
                </c:pt>
                <c:pt idx="33">
                  <c:v>89.420963722005979</c:v>
                </c:pt>
                <c:pt idx="34">
                  <c:v>90.387566287082379</c:v>
                </c:pt>
                <c:pt idx="35">
                  <c:v>92.300063855919419</c:v>
                </c:pt>
                <c:pt idx="36">
                  <c:v>94.705843041285178</c:v>
                </c:pt>
                <c:pt idx="37">
                  <c:v>95.844217902899814</c:v>
                </c:pt>
                <c:pt idx="38">
                  <c:v>97.023686167360097</c:v>
                </c:pt>
                <c:pt idx="39">
                  <c:v>97.491225680018644</c:v>
                </c:pt>
                <c:pt idx="40">
                  <c:v>100</c:v>
                </c:pt>
                <c:pt idx="41">
                  <c:v>104.78537681261474</c:v>
                </c:pt>
                <c:pt idx="42">
                  <c:v>107.69423751212032</c:v>
                </c:pt>
                <c:pt idx="43">
                  <c:v>110.76440200234268</c:v>
                </c:pt>
                <c:pt idx="44">
                  <c:v>114.14786760090338</c:v>
                </c:pt>
                <c:pt idx="45">
                  <c:v>118.51525594785461</c:v>
                </c:pt>
                <c:pt idx="46">
                  <c:v>124.25702623431967</c:v>
                </c:pt>
                <c:pt idx="47">
                  <c:v>130.3510952068888</c:v>
                </c:pt>
                <c:pt idx="48">
                  <c:v>136.28683562404132</c:v>
                </c:pt>
                <c:pt idx="49">
                  <c:v>143.0859170664896</c:v>
                </c:pt>
                <c:pt idx="50">
                  <c:v>144.40870922593473</c:v>
                </c:pt>
                <c:pt idx="51">
                  <c:v>153.14989947691743</c:v>
                </c:pt>
                <c:pt idx="52">
                  <c:v>155.48305237105177</c:v>
                </c:pt>
              </c:numCache>
            </c:numRef>
          </c:val>
          <c:smooth val="0"/>
        </c:ser>
        <c:dLbls>
          <c:showLegendKey val="0"/>
          <c:showVal val="0"/>
          <c:showCatName val="0"/>
          <c:showSerName val="0"/>
          <c:showPercent val="0"/>
          <c:showBubbleSize val="0"/>
        </c:dLbls>
        <c:marker val="1"/>
        <c:smooth val="0"/>
        <c:axId val="136174208"/>
        <c:axId val="135934336"/>
      </c:lineChart>
      <c:catAx>
        <c:axId val="136174208"/>
        <c:scaling>
          <c:orientation val="minMax"/>
        </c:scaling>
        <c:delete val="0"/>
        <c:axPos val="b"/>
        <c:majorTickMark val="out"/>
        <c:minorTickMark val="none"/>
        <c:tickLblPos val="nextTo"/>
        <c:txPr>
          <a:bodyPr rot="-5400000" vert="horz" anchor="ctr" anchorCtr="0"/>
          <a:lstStyle/>
          <a:p>
            <a:pPr>
              <a:defRPr/>
            </a:pPr>
            <a:endParaRPr lang="en-US"/>
          </a:p>
        </c:txPr>
        <c:crossAx val="135934336"/>
        <c:crosses val="autoZero"/>
        <c:auto val="1"/>
        <c:lblAlgn val="ctr"/>
        <c:lblOffset val="100"/>
        <c:tickLblSkip val="2"/>
        <c:tickMarkSkip val="2"/>
        <c:noMultiLvlLbl val="0"/>
      </c:catAx>
      <c:valAx>
        <c:axId val="135934336"/>
        <c:scaling>
          <c:orientation val="minMax"/>
        </c:scaling>
        <c:delete val="0"/>
        <c:axPos val="l"/>
        <c:majorGridlines>
          <c:spPr>
            <a:ln>
              <a:solidFill>
                <a:schemeClr val="bg1">
                  <a:lumMod val="85000"/>
                </a:schemeClr>
              </a:solidFill>
            </a:ln>
          </c:spPr>
        </c:majorGridlines>
        <c:numFmt formatCode="0" sourceLinked="0"/>
        <c:majorTickMark val="out"/>
        <c:minorTickMark val="none"/>
        <c:tickLblPos val="nextTo"/>
        <c:crossAx val="136174208"/>
        <c:crosses val="autoZero"/>
        <c:crossBetween val="between"/>
        <c:majorUnit val="40"/>
      </c:valAx>
    </c:plotArea>
    <c:plotVisOnly val="1"/>
    <c:dispBlanksAs val="gap"/>
    <c:showDLblsOverMax val="0"/>
  </c:chart>
  <c:spPr>
    <a:ln>
      <a:noFill/>
    </a:ln>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barChart>
        <c:barDir val="col"/>
        <c:grouping val="clustered"/>
        <c:varyColors val="0"/>
        <c:ser>
          <c:idx val="0"/>
          <c:order val="0"/>
          <c:spPr>
            <a:solidFill>
              <a:schemeClr val="tx2"/>
            </a:solidFill>
            <a:ln>
              <a:solidFill>
                <a:schemeClr val="bg1">
                  <a:lumMod val="50000"/>
                </a:schemeClr>
              </a:solidFill>
            </a:ln>
          </c:spPr>
          <c:invertIfNegative val="0"/>
          <c:cat>
            <c:strRef>
              <c:f>'C:\GRB\Personal folders\Dean\2012 - Labour income share\Data and analysis\[P C prices RPW RCW 130205.xlsx]from 2002-03'!$AC$13:$AC$14</c:f>
              <c:strCache>
                <c:ptCount val="2"/>
                <c:pt idx="0">
                  <c:v>1999-00 to 2009-10</c:v>
                </c:pt>
                <c:pt idx="1">
                  <c:v>2002-03 to 2011-12</c:v>
                </c:pt>
              </c:strCache>
            </c:strRef>
          </c:cat>
          <c:val>
            <c:numRef>
              <c:f>'C:\GRB\Personal folders\Dean\2012 - Labour income share\Data and analysis\[P C prices RPW RCW 130205.xlsx]from 2002-03'!$AA$7:$AB$7</c:f>
              <c:numCache>
                <c:formatCode>General</c:formatCode>
                <c:ptCount val="2"/>
                <c:pt idx="0">
                  <c:v>1.4457821082096967</c:v>
                </c:pt>
                <c:pt idx="1">
                  <c:v>1.4965774910635283</c:v>
                </c:pt>
              </c:numCache>
            </c:numRef>
          </c:val>
        </c:ser>
        <c:ser>
          <c:idx val="1"/>
          <c:order val="1"/>
          <c:spPr>
            <a:solidFill>
              <a:schemeClr val="accent3">
                <a:lumMod val="60000"/>
                <a:lumOff val="40000"/>
              </a:schemeClr>
            </a:solidFill>
            <a:ln>
              <a:solidFill>
                <a:schemeClr val="tx1"/>
              </a:solidFill>
            </a:ln>
          </c:spPr>
          <c:invertIfNegative val="0"/>
          <c:cat>
            <c:strRef>
              <c:f>'C:\GRB\Personal folders\Dean\2012 - Labour income share\Data and analysis\[P C prices RPW RCW 130205.xlsx]from 2002-03'!$AC$13:$AC$14</c:f>
              <c:strCache>
                <c:ptCount val="2"/>
                <c:pt idx="0">
                  <c:v>1999-00 to 2009-10</c:v>
                </c:pt>
                <c:pt idx="1">
                  <c:v>2002-03 to 2011-12</c:v>
                </c:pt>
              </c:strCache>
            </c:strRef>
          </c:cat>
          <c:val>
            <c:numRef>
              <c:f>'C:\GRB\Personal folders\Dean\2012 - Labour income share\Data and analysis\[P C prices RPW RCW 130205.xlsx]from 2002-03'!$AA$8:$AB$8</c:f>
              <c:numCache>
                <c:formatCode>General</c:formatCode>
                <c:ptCount val="2"/>
                <c:pt idx="0">
                  <c:v>2.13913100346665</c:v>
                </c:pt>
                <c:pt idx="1">
                  <c:v>1.837995976690237</c:v>
                </c:pt>
              </c:numCache>
            </c:numRef>
          </c:val>
        </c:ser>
        <c:ser>
          <c:idx val="2"/>
          <c:order val="2"/>
          <c:spPr>
            <a:solidFill>
              <a:srgbClr val="7030A0"/>
            </a:solidFill>
            <a:ln>
              <a:solidFill>
                <a:schemeClr val="tx1">
                  <a:lumMod val="50000"/>
                  <a:lumOff val="50000"/>
                </a:schemeClr>
              </a:solidFill>
            </a:ln>
          </c:spPr>
          <c:invertIfNegative val="0"/>
          <c:cat>
            <c:strRef>
              <c:f>'C:\GRB\Personal folders\Dean\2012 - Labour income share\Data and analysis\[P C prices RPW RCW 130205.xlsx]from 2002-03'!$AC$13:$AC$14</c:f>
              <c:strCache>
                <c:ptCount val="2"/>
                <c:pt idx="0">
                  <c:v>1999-00 to 2009-10</c:v>
                </c:pt>
                <c:pt idx="1">
                  <c:v>2002-03 to 2011-12</c:v>
                </c:pt>
              </c:strCache>
            </c:strRef>
          </c:cat>
          <c:val>
            <c:numRef>
              <c:f>'C:\GRB\Personal folders\Dean\2012 - Labour income share\Data and analysis\[P C prices RPW RCW 130205.xlsx]from 2002-03'!$AA$9:$AB$9</c:f>
              <c:numCache>
                <c:formatCode>General</c:formatCode>
                <c:ptCount val="2"/>
                <c:pt idx="0">
                  <c:v>2.0426224538156035</c:v>
                </c:pt>
                <c:pt idx="1">
                  <c:v>2.6530758915558166</c:v>
                </c:pt>
              </c:numCache>
            </c:numRef>
          </c:val>
        </c:ser>
        <c:dLbls>
          <c:showLegendKey val="0"/>
          <c:showVal val="0"/>
          <c:showCatName val="0"/>
          <c:showSerName val="0"/>
          <c:showPercent val="0"/>
          <c:showBubbleSize val="0"/>
        </c:dLbls>
        <c:gapWidth val="150"/>
        <c:axId val="107213568"/>
        <c:axId val="107257856"/>
      </c:barChart>
      <c:catAx>
        <c:axId val="107213568"/>
        <c:scaling>
          <c:orientation val="minMax"/>
        </c:scaling>
        <c:delete val="0"/>
        <c:axPos val="b"/>
        <c:majorTickMark val="out"/>
        <c:minorTickMark val="none"/>
        <c:tickLblPos val="nextTo"/>
        <c:crossAx val="107257856"/>
        <c:crosses val="autoZero"/>
        <c:auto val="1"/>
        <c:lblAlgn val="ctr"/>
        <c:lblOffset val="100"/>
        <c:noMultiLvlLbl val="0"/>
      </c:catAx>
      <c:valAx>
        <c:axId val="107257856"/>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crossAx val="107213568"/>
        <c:crosses val="autoZero"/>
        <c:crossBetween val="between"/>
      </c:valAx>
      <c:spPr>
        <a:ln>
          <a:noFill/>
        </a:ln>
      </c:spPr>
    </c:plotArea>
    <c:plotVisOnly val="1"/>
    <c:dispBlanksAs val="gap"/>
    <c:showDLblsOverMax val="0"/>
  </c:chart>
  <c:spPr>
    <a:noFill/>
    <a:ln>
      <a:noFill/>
    </a:ln>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8.6323681651347378E-2"/>
          <c:y val="3.6556303955981403E-2"/>
          <c:w val="0.88711589338185315"/>
          <c:h val="0.76895866932296109"/>
        </c:manualLayout>
      </c:layout>
      <c:barChart>
        <c:barDir val="col"/>
        <c:grouping val="clustered"/>
        <c:varyColors val="0"/>
        <c:ser>
          <c:idx val="0"/>
          <c:order val="0"/>
          <c:spPr>
            <a:solidFill>
              <a:srgbClr val="0070C0"/>
            </a:solidFill>
          </c:spPr>
          <c:invertIfNegative val="0"/>
          <c:cat>
            <c:strRef>
              <c:f>'C:\GRB\Personal folders\Dean\2012 - Labour income share\Data and analysis\[Prod &amp; costs 130131.xlsx]Sum'!$H$4:$H$15</c:f>
              <c:strCache>
                <c:ptCount val="12"/>
                <c:pt idx="0">
                  <c:v>Agric</c:v>
                </c:pt>
                <c:pt idx="1">
                  <c:v>Mining</c:v>
                </c:pt>
                <c:pt idx="2">
                  <c:v>Manuf</c:v>
                </c:pt>
                <c:pt idx="3">
                  <c:v>EGWWS</c:v>
                </c:pt>
                <c:pt idx="4">
                  <c:v>Constr</c:v>
                </c:pt>
                <c:pt idx="5">
                  <c:v>Wsale</c:v>
                </c:pt>
                <c:pt idx="6">
                  <c:v>Retail</c:v>
                </c:pt>
                <c:pt idx="7">
                  <c:v>Accom</c:v>
                </c:pt>
                <c:pt idx="8">
                  <c:v>Transp</c:v>
                </c:pt>
                <c:pt idx="9">
                  <c:v>Telco</c:v>
                </c:pt>
                <c:pt idx="10">
                  <c:v>Finan</c:v>
                </c:pt>
                <c:pt idx="11">
                  <c:v>Arts</c:v>
                </c:pt>
              </c:strCache>
            </c:strRef>
          </c:cat>
          <c:val>
            <c:numRef>
              <c:f>'C:\GRB\Personal folders\Dean\2012 - Labour income share\Data and analysis\[Prod &amp; costs 130131.xlsx]Sum'!$E$4:$E$15</c:f>
              <c:numCache>
                <c:formatCode>General</c:formatCode>
                <c:ptCount val="12"/>
                <c:pt idx="0">
                  <c:v>0.12295467349668542</c:v>
                </c:pt>
                <c:pt idx="1">
                  <c:v>-0.61262981251209336</c:v>
                </c:pt>
                <c:pt idx="2">
                  <c:v>0.45308469197834594</c:v>
                </c:pt>
                <c:pt idx="3">
                  <c:v>-0.11067412680824269</c:v>
                </c:pt>
                <c:pt idx="4">
                  <c:v>0.14893210747856872</c:v>
                </c:pt>
                <c:pt idx="5">
                  <c:v>0.2157597682186107</c:v>
                </c:pt>
                <c:pt idx="6">
                  <c:v>0.16978436369603284</c:v>
                </c:pt>
                <c:pt idx="7">
                  <c:v>1.4290947593646646E-2</c:v>
                </c:pt>
                <c:pt idx="8">
                  <c:v>0.13055044077967229</c:v>
                </c:pt>
                <c:pt idx="9">
                  <c:v>6.8768727225705734E-2</c:v>
                </c:pt>
                <c:pt idx="10">
                  <c:v>0.53079562995732421</c:v>
                </c:pt>
                <c:pt idx="11">
                  <c:v>0.30508174126216892</c:v>
                </c:pt>
              </c:numCache>
            </c:numRef>
          </c:val>
        </c:ser>
        <c:ser>
          <c:idx val="1"/>
          <c:order val="1"/>
          <c:spPr>
            <a:solidFill>
              <a:srgbClr val="FFC000"/>
            </a:solidFill>
          </c:spPr>
          <c:invertIfNegative val="0"/>
          <c:cat>
            <c:strRef>
              <c:f>'C:\GRB\Personal folders\Dean\2012 - Labour income share\Data and analysis\[Prod &amp; costs 130131.xlsx]Sum'!$H$4:$H$15</c:f>
              <c:strCache>
                <c:ptCount val="12"/>
                <c:pt idx="0">
                  <c:v>Agric</c:v>
                </c:pt>
                <c:pt idx="1">
                  <c:v>Mining</c:v>
                </c:pt>
                <c:pt idx="2">
                  <c:v>Manuf</c:v>
                </c:pt>
                <c:pt idx="3">
                  <c:v>EGWWS</c:v>
                </c:pt>
                <c:pt idx="4">
                  <c:v>Constr</c:v>
                </c:pt>
                <c:pt idx="5">
                  <c:v>Wsale</c:v>
                </c:pt>
                <c:pt idx="6">
                  <c:v>Retail</c:v>
                </c:pt>
                <c:pt idx="7">
                  <c:v>Accom</c:v>
                </c:pt>
                <c:pt idx="8">
                  <c:v>Transp</c:v>
                </c:pt>
                <c:pt idx="9">
                  <c:v>Telco</c:v>
                </c:pt>
                <c:pt idx="10">
                  <c:v>Finan</c:v>
                </c:pt>
                <c:pt idx="11">
                  <c:v>Arts</c:v>
                </c:pt>
              </c:strCache>
            </c:strRef>
          </c:cat>
          <c:val>
            <c:numRef>
              <c:f>'C:\GRB\Personal folders\Dean\2012 - Labour income share\Data and analysis\[Prod &amp; costs 130131.xlsx]Sum'!$F$4:$F$15</c:f>
              <c:numCache>
                <c:formatCode>General</c:formatCode>
                <c:ptCount val="12"/>
                <c:pt idx="0">
                  <c:v>0.24007463225839404</c:v>
                </c:pt>
                <c:pt idx="1">
                  <c:v>0.16408806028392231</c:v>
                </c:pt>
                <c:pt idx="2">
                  <c:v>0.38449401856521798</c:v>
                </c:pt>
                <c:pt idx="3">
                  <c:v>-4.7859935567645381E-2</c:v>
                </c:pt>
                <c:pt idx="4">
                  <c:v>-3.1027318735540731E-2</c:v>
                </c:pt>
                <c:pt idx="5">
                  <c:v>0.16561700609561111</c:v>
                </c:pt>
                <c:pt idx="6">
                  <c:v>0.10432624276091243</c:v>
                </c:pt>
                <c:pt idx="7">
                  <c:v>-2.1609015898673138E-2</c:v>
                </c:pt>
                <c:pt idx="8">
                  <c:v>0.12103452157422395</c:v>
                </c:pt>
                <c:pt idx="9">
                  <c:v>0.22355155961790582</c:v>
                </c:pt>
                <c:pt idx="10">
                  <c:v>0.61602451185085616</c:v>
                </c:pt>
                <c:pt idx="11">
                  <c:v>0.23865199220233163</c:v>
                </c:pt>
              </c:numCache>
            </c:numRef>
          </c:val>
        </c:ser>
        <c:ser>
          <c:idx val="2"/>
          <c:order val="2"/>
          <c:spPr>
            <a:solidFill>
              <a:srgbClr val="C00000"/>
            </a:solidFill>
            <a:ln>
              <a:solidFill>
                <a:schemeClr val="tx1"/>
              </a:solidFill>
            </a:ln>
          </c:spPr>
          <c:invertIfNegative val="0"/>
          <c:cat>
            <c:strRef>
              <c:f>'C:\GRB\Personal folders\Dean\2012 - Labour income share\Data and analysis\[Prod &amp; costs 130131.xlsx]Sum'!$H$4:$H$15</c:f>
              <c:strCache>
                <c:ptCount val="12"/>
                <c:pt idx="0">
                  <c:v>Agric</c:v>
                </c:pt>
                <c:pt idx="1">
                  <c:v>Mining</c:v>
                </c:pt>
                <c:pt idx="2">
                  <c:v>Manuf</c:v>
                </c:pt>
                <c:pt idx="3">
                  <c:v>EGWWS</c:v>
                </c:pt>
                <c:pt idx="4">
                  <c:v>Constr</c:v>
                </c:pt>
                <c:pt idx="5">
                  <c:v>Wsale</c:v>
                </c:pt>
                <c:pt idx="6">
                  <c:v>Retail</c:v>
                </c:pt>
                <c:pt idx="7">
                  <c:v>Accom</c:v>
                </c:pt>
                <c:pt idx="8">
                  <c:v>Transp</c:v>
                </c:pt>
                <c:pt idx="9">
                  <c:v>Telco</c:v>
                </c:pt>
                <c:pt idx="10">
                  <c:v>Finan</c:v>
                </c:pt>
                <c:pt idx="11">
                  <c:v>Arts</c:v>
                </c:pt>
              </c:strCache>
            </c:strRef>
          </c:cat>
          <c:val>
            <c:numRef>
              <c:f>'C:\GRB\Personal folders\Dean\2012 - Labour income share\Data and analysis\[Prod &amp; costs 130131.xlsx]Sum'!$G$4:$G$15</c:f>
              <c:numCache>
                <c:formatCode>General</c:formatCode>
                <c:ptCount val="12"/>
                <c:pt idx="0">
                  <c:v>-0.11711995876170862</c:v>
                </c:pt>
                <c:pt idx="1">
                  <c:v>-0.77671787279601567</c:v>
                </c:pt>
                <c:pt idx="2">
                  <c:v>6.8590673413127967E-2</c:v>
                </c:pt>
                <c:pt idx="3">
                  <c:v>-6.2814191240597311E-2</c:v>
                </c:pt>
                <c:pt idx="4">
                  <c:v>0.17995942621410946</c:v>
                </c:pt>
                <c:pt idx="5">
                  <c:v>5.014276212299959E-2</c:v>
                </c:pt>
                <c:pt idx="6">
                  <c:v>6.5458120935120406E-2</c:v>
                </c:pt>
                <c:pt idx="7">
                  <c:v>3.5899963492319782E-2</c:v>
                </c:pt>
                <c:pt idx="8">
                  <c:v>9.5159192054483366E-3</c:v>
                </c:pt>
                <c:pt idx="9">
                  <c:v>-0.15478283239220009</c:v>
                </c:pt>
                <c:pt idx="10">
                  <c:v>-8.5228881893531949E-2</c:v>
                </c:pt>
                <c:pt idx="11">
                  <c:v>6.6429749059837284E-2</c:v>
                </c:pt>
              </c:numCache>
            </c:numRef>
          </c:val>
        </c:ser>
        <c:dLbls>
          <c:showLegendKey val="0"/>
          <c:showVal val="0"/>
          <c:showCatName val="0"/>
          <c:showSerName val="0"/>
          <c:showPercent val="0"/>
          <c:showBubbleSize val="0"/>
        </c:dLbls>
        <c:gapWidth val="150"/>
        <c:axId val="135858048"/>
        <c:axId val="135859584"/>
      </c:barChart>
      <c:catAx>
        <c:axId val="135858048"/>
        <c:scaling>
          <c:orientation val="minMax"/>
        </c:scaling>
        <c:delete val="0"/>
        <c:axPos val="b"/>
        <c:majorTickMark val="out"/>
        <c:minorTickMark val="none"/>
        <c:tickLblPos val="low"/>
        <c:txPr>
          <a:bodyPr rot="-5400000" vert="horz"/>
          <a:lstStyle/>
          <a:p>
            <a:pPr>
              <a:defRPr/>
            </a:pPr>
            <a:endParaRPr lang="en-US"/>
          </a:p>
        </c:txPr>
        <c:crossAx val="135859584"/>
        <c:crosses val="autoZero"/>
        <c:auto val="1"/>
        <c:lblAlgn val="ctr"/>
        <c:lblOffset val="100"/>
        <c:noMultiLvlLbl val="0"/>
      </c:catAx>
      <c:valAx>
        <c:axId val="135859584"/>
        <c:scaling>
          <c:orientation val="minMax"/>
        </c:scaling>
        <c:delete val="0"/>
        <c:axPos val="l"/>
        <c:majorGridlines>
          <c:spPr>
            <a:ln>
              <a:solidFill>
                <a:schemeClr val="bg1">
                  <a:lumMod val="85000"/>
                  <a:alpha val="48000"/>
                </a:schemeClr>
              </a:solidFill>
            </a:ln>
          </c:spPr>
        </c:majorGridlines>
        <c:numFmt formatCode="0.0" sourceLinked="0"/>
        <c:majorTickMark val="out"/>
        <c:minorTickMark val="none"/>
        <c:tickLblPos val="nextTo"/>
        <c:crossAx val="135858048"/>
        <c:crosses val="autoZero"/>
        <c:crossBetween val="between"/>
      </c:valAx>
    </c:plotArea>
    <c:plotVisOnly val="1"/>
    <c:dispBlanksAs val="gap"/>
    <c:showDLblsOverMax val="0"/>
  </c:chart>
  <c:spPr>
    <a:ln>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0.78008</cdr:x>
      <cdr:y>0.13109</cdr:y>
    </cdr:from>
    <cdr:to>
      <cdr:x>0.96198</cdr:x>
      <cdr:y>0.2422</cdr:y>
    </cdr:to>
    <cdr:sp macro="" textlink="">
      <cdr:nvSpPr>
        <cdr:cNvPr id="2" name="TextBox 1"/>
        <cdr:cNvSpPr txBox="1"/>
      </cdr:nvSpPr>
      <cdr:spPr>
        <a:xfrm xmlns:a="http://schemas.openxmlformats.org/drawingml/2006/main">
          <a:off x="5400600" y="504056"/>
          <a:ext cx="1259325" cy="4272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dirty="0">
              <a:solidFill>
                <a:srgbClr val="FF0000"/>
              </a:solidFill>
            </a:rPr>
            <a:t>GDI growth</a:t>
          </a:r>
        </a:p>
      </cdr:txBody>
    </cdr:sp>
  </cdr:relSizeAnchor>
  <cdr:relSizeAnchor xmlns:cdr="http://schemas.openxmlformats.org/drawingml/2006/chartDrawing">
    <cdr:from>
      <cdr:x>0.69687</cdr:x>
      <cdr:y>0.48692</cdr:y>
    </cdr:from>
    <cdr:to>
      <cdr:x>0.88372</cdr:x>
      <cdr:y>0.56855</cdr:y>
    </cdr:to>
    <cdr:sp macro="" textlink="">
      <cdr:nvSpPr>
        <cdr:cNvPr id="3" name="TextBox 2"/>
        <cdr:cNvSpPr txBox="1"/>
      </cdr:nvSpPr>
      <cdr:spPr>
        <a:xfrm xmlns:a="http://schemas.openxmlformats.org/drawingml/2006/main">
          <a:off x="4824536" y="1872208"/>
          <a:ext cx="1293583" cy="3138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dirty="0">
              <a:solidFill>
                <a:srgbClr val="0070C0"/>
              </a:solidFill>
            </a:rPr>
            <a:t>GDP growth</a:t>
          </a:r>
        </a:p>
      </cdr:txBody>
    </cdr:sp>
  </cdr:relSizeAnchor>
  <cdr:relSizeAnchor xmlns:cdr="http://schemas.openxmlformats.org/drawingml/2006/chartDrawing">
    <cdr:from>
      <cdr:x>0.79048</cdr:x>
      <cdr:y>0.61801</cdr:y>
    </cdr:from>
    <cdr:to>
      <cdr:x>0.9384</cdr:x>
      <cdr:y>0.78656</cdr:y>
    </cdr:to>
    <cdr:sp macro="" textlink="">
      <cdr:nvSpPr>
        <cdr:cNvPr id="4" name="TextBox 3"/>
        <cdr:cNvSpPr txBox="1"/>
      </cdr:nvSpPr>
      <cdr:spPr>
        <a:xfrm xmlns:a="http://schemas.openxmlformats.org/drawingml/2006/main">
          <a:off x="5472608" y="2376265"/>
          <a:ext cx="1024067"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dirty="0"/>
            <a:t>terms of </a:t>
          </a:r>
          <a:r>
            <a:rPr lang="en-AU" dirty="0" smtClean="0"/>
            <a:t>trade (RHS)</a:t>
          </a:r>
          <a:endParaRPr lang="en-AU" dirty="0"/>
        </a:p>
      </cdr:txBody>
    </cdr:sp>
  </cdr:relSizeAnchor>
</c:userShapes>
</file>

<file path=ppt/drawings/drawing2.xml><?xml version="1.0" encoding="utf-8"?>
<c:userShapes xmlns:c="http://schemas.openxmlformats.org/drawingml/2006/chart">
  <cdr:relSizeAnchor xmlns:cdr="http://schemas.openxmlformats.org/drawingml/2006/chartDrawing">
    <cdr:from>
      <cdr:x>0.52199</cdr:x>
      <cdr:y>0.05668</cdr:y>
    </cdr:from>
    <cdr:to>
      <cdr:x>0.84102</cdr:x>
      <cdr:y>0.25927</cdr:y>
    </cdr:to>
    <cdr:sp macro="" textlink="">
      <cdr:nvSpPr>
        <cdr:cNvPr id="2" name="TextBox 1"/>
        <cdr:cNvSpPr txBox="1"/>
      </cdr:nvSpPr>
      <cdr:spPr>
        <a:xfrm xmlns:a="http://schemas.openxmlformats.org/drawingml/2006/main">
          <a:off x="2931794" y="220377"/>
          <a:ext cx="1791905" cy="7877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AU" sz="1200" dirty="0" smtClean="0">
              <a:solidFill>
                <a:srgbClr val="C00000"/>
              </a:solidFill>
              <a:latin typeface="+mn-lt"/>
            </a:rPr>
            <a:t>real average income</a:t>
          </a:r>
          <a:endParaRPr lang="en-AU" sz="1200" dirty="0">
            <a:solidFill>
              <a:srgbClr val="C00000"/>
            </a:solidFill>
            <a:latin typeface="+mn-lt"/>
          </a:endParaRPr>
        </a:p>
        <a:p xmlns:a="http://schemas.openxmlformats.org/drawingml/2006/main">
          <a:pPr algn="r"/>
          <a:r>
            <a:rPr lang="en-AU" sz="1200" dirty="0">
              <a:solidFill>
                <a:srgbClr val="C00000"/>
              </a:solidFill>
              <a:latin typeface="+mn-lt"/>
            </a:rPr>
            <a:t>(</a:t>
          </a:r>
          <a:r>
            <a:rPr lang="en-AU" sz="1200" dirty="0" err="1">
              <a:solidFill>
                <a:srgbClr val="C00000"/>
              </a:solidFill>
              <a:latin typeface="+mn-lt"/>
            </a:rPr>
            <a:t>GDI</a:t>
          </a:r>
          <a:r>
            <a:rPr lang="en-AU" sz="1200" dirty="0">
              <a:solidFill>
                <a:srgbClr val="C00000"/>
              </a:solidFill>
              <a:latin typeface="+mn-lt"/>
            </a:rPr>
            <a:t> per capita)</a:t>
          </a:r>
        </a:p>
      </cdr:txBody>
    </cdr:sp>
  </cdr:relSizeAnchor>
  <cdr:relSizeAnchor xmlns:cdr="http://schemas.openxmlformats.org/drawingml/2006/chartDrawing">
    <cdr:from>
      <cdr:x>0.63425</cdr:x>
      <cdr:y>0.37037</cdr:y>
    </cdr:from>
    <cdr:to>
      <cdr:x>0.87821</cdr:x>
      <cdr:y>0.51967</cdr:y>
    </cdr:to>
    <cdr:sp macro="" textlink="">
      <cdr:nvSpPr>
        <cdr:cNvPr id="3" name="TextBox 2"/>
        <cdr:cNvSpPr txBox="1"/>
      </cdr:nvSpPr>
      <cdr:spPr>
        <a:xfrm xmlns:a="http://schemas.openxmlformats.org/drawingml/2006/main">
          <a:off x="3562333" y="1440160"/>
          <a:ext cx="1370216" cy="5805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200" smtClean="0">
              <a:solidFill>
                <a:schemeClr val="accent1"/>
              </a:solidFill>
            </a:rPr>
            <a:t>labour </a:t>
          </a:r>
          <a:r>
            <a:rPr lang="en-AU" sz="1200" dirty="0">
              <a:solidFill>
                <a:schemeClr val="accent1"/>
              </a:solidFill>
            </a:rPr>
            <a:t>productivity</a:t>
          </a:r>
        </a:p>
      </cdr:txBody>
    </cdr:sp>
  </cdr:relSizeAnchor>
  <cdr:relSizeAnchor xmlns:cdr="http://schemas.openxmlformats.org/drawingml/2006/chartDrawing">
    <cdr:from>
      <cdr:x>0.53763</cdr:x>
      <cdr:y>0.07547</cdr:y>
    </cdr:from>
    <cdr:to>
      <cdr:x>0.53985</cdr:x>
      <cdr:y>0.83736</cdr:y>
    </cdr:to>
    <cdr:cxnSp macro="">
      <cdr:nvCxnSpPr>
        <cdr:cNvPr id="5" name="Straight Connector 4"/>
        <cdr:cNvCxnSpPr/>
      </cdr:nvCxnSpPr>
      <cdr:spPr>
        <a:xfrm xmlns:a="http://schemas.openxmlformats.org/drawingml/2006/main" flipH="1" flipV="1">
          <a:off x="3600400" y="288032"/>
          <a:ext cx="14866" cy="2907696"/>
        </a:xfrm>
        <a:prstGeom xmlns:a="http://schemas.openxmlformats.org/drawingml/2006/main" prst="line">
          <a:avLst/>
        </a:prstGeom>
        <a:ln xmlns:a="http://schemas.openxmlformats.org/drawingml/2006/main" w="12700">
          <a:solidFill>
            <a:schemeClr val="bg2">
              <a:lumMod val="75000"/>
            </a:schemeClr>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0.63462</cdr:x>
      <cdr:y>0.63327</cdr:y>
    </cdr:from>
    <cdr:to>
      <cdr:x>0.89103</cdr:x>
      <cdr:y>0.7963</cdr:y>
    </cdr:to>
    <cdr:sp macro="" textlink="">
      <cdr:nvSpPr>
        <cdr:cNvPr id="6" name="TextBox 5"/>
        <cdr:cNvSpPr txBox="1"/>
      </cdr:nvSpPr>
      <cdr:spPr>
        <a:xfrm xmlns:a="http://schemas.openxmlformats.org/drawingml/2006/main">
          <a:off x="3564396" y="2462432"/>
          <a:ext cx="1440160" cy="6339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200" dirty="0" smtClean="0">
              <a:solidFill>
                <a:schemeClr val="tx1">
                  <a:lumMod val="50000"/>
                  <a:lumOff val="50000"/>
                </a:schemeClr>
              </a:solidFill>
            </a:rPr>
            <a:t>terms </a:t>
          </a:r>
          <a:r>
            <a:rPr lang="en-AU" sz="1200" dirty="0">
              <a:solidFill>
                <a:schemeClr val="tx1">
                  <a:lumMod val="50000"/>
                  <a:lumOff val="50000"/>
                </a:schemeClr>
              </a:solidFill>
            </a:rPr>
            <a:t>of trade (RHS)</a:t>
          </a:r>
        </a:p>
      </cdr:txBody>
    </cdr:sp>
  </cdr:relSizeAnchor>
  <cdr:relSizeAnchor xmlns:cdr="http://schemas.openxmlformats.org/drawingml/2006/chartDrawing">
    <cdr:from>
      <cdr:x>0.73023</cdr:x>
      <cdr:y>0.72222</cdr:y>
    </cdr:from>
    <cdr:to>
      <cdr:x>0.93902</cdr:x>
      <cdr:y>0.85185</cdr:y>
    </cdr:to>
    <cdr:sp macro="" textlink="">
      <cdr:nvSpPr>
        <cdr:cNvPr id="9" name="TextBox 8"/>
        <cdr:cNvSpPr txBox="1"/>
      </cdr:nvSpPr>
      <cdr:spPr>
        <a:xfrm xmlns:a="http://schemas.openxmlformats.org/drawingml/2006/main">
          <a:off x="4101427" y="2808312"/>
          <a:ext cx="1172695"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000" dirty="0" smtClean="0">
              <a:solidFill>
                <a:schemeClr val="tx1">
                  <a:lumMod val="50000"/>
                  <a:lumOff val="50000"/>
                </a:schemeClr>
              </a:solidFill>
            </a:rPr>
            <a:t>export prices</a:t>
          </a:r>
        </a:p>
        <a:p xmlns:a="http://schemas.openxmlformats.org/drawingml/2006/main">
          <a:r>
            <a:rPr lang="en-AU" sz="1000" dirty="0" smtClean="0">
              <a:solidFill>
                <a:schemeClr val="tx1">
                  <a:lumMod val="50000"/>
                  <a:lumOff val="50000"/>
                </a:schemeClr>
              </a:solidFill>
            </a:rPr>
            <a:t>import prices</a:t>
          </a:r>
          <a:endParaRPr lang="en-AU" sz="1000" dirty="0">
            <a:solidFill>
              <a:schemeClr val="tx1">
                <a:lumMod val="50000"/>
                <a:lumOff val="50000"/>
              </a:schemeClr>
            </a:solidFill>
          </a:endParaRPr>
        </a:p>
      </cdr:txBody>
    </cdr:sp>
  </cdr:relSizeAnchor>
  <cdr:relSizeAnchor xmlns:cdr="http://schemas.openxmlformats.org/drawingml/2006/chartDrawing">
    <cdr:from>
      <cdr:x>0.75392</cdr:x>
      <cdr:y>0.77778</cdr:y>
    </cdr:from>
    <cdr:to>
      <cdr:x>0.90379</cdr:x>
      <cdr:y>0.77778</cdr:y>
    </cdr:to>
    <cdr:cxnSp macro="">
      <cdr:nvCxnSpPr>
        <cdr:cNvPr id="11" name="Straight Connector 10"/>
        <cdr:cNvCxnSpPr/>
      </cdr:nvCxnSpPr>
      <cdr:spPr>
        <a:xfrm xmlns:a="http://schemas.openxmlformats.org/drawingml/2006/main">
          <a:off x="4234460" y="3024336"/>
          <a:ext cx="841797" cy="1"/>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0.78846</cdr:x>
      <cdr:y>0.69053</cdr:y>
    </cdr:from>
    <cdr:to>
      <cdr:x>0.80128</cdr:x>
      <cdr:y>0.74074</cdr:y>
    </cdr:to>
    <cdr:cxnSp macro="">
      <cdr:nvCxnSpPr>
        <cdr:cNvPr id="13" name="Straight Arrow Connector 12"/>
        <cdr:cNvCxnSpPr/>
      </cdr:nvCxnSpPr>
      <cdr:spPr>
        <a:xfrm xmlns:a="http://schemas.openxmlformats.org/drawingml/2006/main" flipH="1" flipV="1">
          <a:off x="4428493" y="2685094"/>
          <a:ext cx="72007" cy="195226"/>
        </a:xfrm>
        <a:prstGeom xmlns:a="http://schemas.openxmlformats.org/drawingml/2006/main" prst="straightConnector1">
          <a:avLst/>
        </a:prstGeom>
        <a:ln xmlns:a="http://schemas.openxmlformats.org/drawingml/2006/main">
          <a:solidFill>
            <a:schemeClr val="tx1">
              <a:lumMod val="50000"/>
              <a:lumOff val="50000"/>
            </a:schemeClr>
          </a:solidFill>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0.42274</cdr:x>
      <cdr:y>0.59647</cdr:y>
    </cdr:from>
    <cdr:to>
      <cdr:x>0.51429</cdr:x>
      <cdr:y>0.69081</cdr:y>
    </cdr:to>
    <cdr:sp macro="" textlink="">
      <cdr:nvSpPr>
        <cdr:cNvPr id="2" name="Text Box 1"/>
        <cdr:cNvSpPr txBox="1"/>
      </cdr:nvSpPr>
      <cdr:spPr>
        <a:xfrm xmlns:a="http://schemas.openxmlformats.org/drawingml/2006/main">
          <a:off x="2230760" y="1636248"/>
          <a:ext cx="483078" cy="2587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800" b="1">
              <a:solidFill>
                <a:sysClr val="windowText" lastClr="000000"/>
              </a:solidFill>
            </a:rPr>
            <a:t>1990s</a:t>
          </a:r>
        </a:p>
      </cdr:txBody>
    </cdr:sp>
  </cdr:relSizeAnchor>
  <cdr:relSizeAnchor xmlns:cdr="http://schemas.openxmlformats.org/drawingml/2006/chartDrawing">
    <cdr:from>
      <cdr:x>0.51255</cdr:x>
      <cdr:y>0.59333</cdr:y>
    </cdr:from>
    <cdr:to>
      <cdr:x>0.60737</cdr:x>
      <cdr:y>0.66565</cdr:y>
    </cdr:to>
    <cdr:sp macro="" textlink="">
      <cdr:nvSpPr>
        <cdr:cNvPr id="3" name="Text Box 2"/>
        <cdr:cNvSpPr txBox="1"/>
      </cdr:nvSpPr>
      <cdr:spPr>
        <a:xfrm xmlns:a="http://schemas.openxmlformats.org/drawingml/2006/main">
          <a:off x="2704648" y="1627634"/>
          <a:ext cx="500360" cy="1983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800" dirty="0">
              <a:solidFill>
                <a:schemeClr val="tx1"/>
              </a:solidFill>
            </a:rPr>
            <a:t>2000s</a:t>
          </a:r>
        </a:p>
      </cdr:txBody>
    </cdr:sp>
  </cdr:relSizeAnchor>
  <cdr:relSizeAnchor xmlns:cdr="http://schemas.openxmlformats.org/drawingml/2006/chartDrawing">
    <cdr:from>
      <cdr:x>0.11871</cdr:x>
      <cdr:y>0.60408</cdr:y>
    </cdr:from>
    <cdr:to>
      <cdr:x>0.20862</cdr:x>
      <cdr:y>0.70156</cdr:y>
    </cdr:to>
    <cdr:sp macro="" textlink="">
      <cdr:nvSpPr>
        <cdr:cNvPr id="4" name="Text Box 3"/>
        <cdr:cNvSpPr txBox="1"/>
      </cdr:nvSpPr>
      <cdr:spPr>
        <a:xfrm xmlns:a="http://schemas.openxmlformats.org/drawingml/2006/main">
          <a:off x="626430" y="1657120"/>
          <a:ext cx="474436" cy="2674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900" b="1">
              <a:solidFill>
                <a:sysClr val="windowText" lastClr="000000"/>
              </a:solidFill>
            </a:rPr>
            <a:t>1990s</a:t>
          </a:r>
        </a:p>
      </cdr:txBody>
    </cdr:sp>
  </cdr:relSizeAnchor>
  <cdr:relSizeAnchor xmlns:cdr="http://schemas.openxmlformats.org/drawingml/2006/chartDrawing">
    <cdr:from>
      <cdr:x>0.73124</cdr:x>
      <cdr:y>0.58986</cdr:y>
    </cdr:from>
    <cdr:to>
      <cdr:x>0.81952</cdr:x>
      <cdr:y>0.69363</cdr:y>
    </cdr:to>
    <cdr:sp macro="" textlink="">
      <cdr:nvSpPr>
        <cdr:cNvPr id="5" name="Text Box 4"/>
        <cdr:cNvSpPr txBox="1"/>
      </cdr:nvSpPr>
      <cdr:spPr>
        <a:xfrm xmlns:a="http://schemas.openxmlformats.org/drawingml/2006/main">
          <a:off x="3858651" y="1618109"/>
          <a:ext cx="465841" cy="2846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900" b="1">
              <a:solidFill>
                <a:sysClr val="windowText" lastClr="000000"/>
              </a:solidFill>
            </a:rPr>
            <a:t>1990s</a:t>
          </a:r>
        </a:p>
      </cdr:txBody>
    </cdr:sp>
  </cdr:relSizeAnchor>
  <cdr:relSizeAnchor xmlns:cdr="http://schemas.openxmlformats.org/drawingml/2006/chartDrawing">
    <cdr:from>
      <cdr:x>0.20767</cdr:x>
      <cdr:y>0.59399</cdr:y>
    </cdr:from>
    <cdr:to>
      <cdr:x>0.30686</cdr:x>
      <cdr:y>0.68056</cdr:y>
    </cdr:to>
    <cdr:sp macro="" textlink="">
      <cdr:nvSpPr>
        <cdr:cNvPr id="6" name="Text Box 5"/>
        <cdr:cNvSpPr txBox="1"/>
      </cdr:nvSpPr>
      <cdr:spPr>
        <a:xfrm xmlns:a="http://schemas.openxmlformats.org/drawingml/2006/main">
          <a:off x="1095853" y="1629429"/>
          <a:ext cx="523397" cy="2374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900" dirty="0">
              <a:solidFill>
                <a:schemeClr val="tx1"/>
              </a:solidFill>
            </a:rPr>
            <a:t>2000s</a:t>
          </a:r>
        </a:p>
      </cdr:txBody>
    </cdr:sp>
  </cdr:relSizeAnchor>
  <cdr:relSizeAnchor xmlns:cdr="http://schemas.openxmlformats.org/drawingml/2006/chartDrawing">
    <cdr:from>
      <cdr:x>0.81778</cdr:x>
      <cdr:y>0.57912</cdr:y>
    </cdr:from>
    <cdr:to>
      <cdr:x>0.90769</cdr:x>
      <cdr:y>0.66717</cdr:y>
    </cdr:to>
    <cdr:sp macro="" textlink="">
      <cdr:nvSpPr>
        <cdr:cNvPr id="7" name="Text Box 6"/>
        <cdr:cNvSpPr txBox="1"/>
      </cdr:nvSpPr>
      <cdr:spPr>
        <a:xfrm xmlns:a="http://schemas.openxmlformats.org/drawingml/2006/main">
          <a:off x="4315303" y="1588650"/>
          <a:ext cx="474436" cy="2415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900" dirty="0">
              <a:solidFill>
                <a:schemeClr val="tx1"/>
              </a:solidFill>
            </a:rPr>
            <a:t>2000s</a:t>
          </a:r>
        </a:p>
      </cdr:txBody>
    </cdr:sp>
  </cdr:relSizeAnchor>
  <cdr:relSizeAnchor xmlns:cdr="http://schemas.openxmlformats.org/drawingml/2006/chartDrawing">
    <cdr:from>
      <cdr:x>0.74646</cdr:x>
      <cdr:y>0.34707</cdr:y>
    </cdr:from>
    <cdr:to>
      <cdr:x>0.81022</cdr:x>
      <cdr:y>0.41311</cdr:y>
    </cdr:to>
    <cdr:sp macro="" textlink="">
      <cdr:nvSpPr>
        <cdr:cNvPr id="8" name="Text Box 7"/>
        <cdr:cNvSpPr txBox="1"/>
      </cdr:nvSpPr>
      <cdr:spPr>
        <a:xfrm xmlns:a="http://schemas.openxmlformats.org/drawingml/2006/main">
          <a:off x="3938981" y="952075"/>
          <a:ext cx="336408" cy="18116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900"/>
            <a:t>4.5</a:t>
          </a:r>
        </a:p>
      </cdr:txBody>
    </cdr:sp>
  </cdr:relSizeAnchor>
  <cdr:relSizeAnchor xmlns:cdr="http://schemas.openxmlformats.org/drawingml/2006/chartDrawing">
    <cdr:from>
      <cdr:x>0.82905</cdr:x>
      <cdr:y>0.13638</cdr:y>
    </cdr:from>
    <cdr:to>
      <cdr:x>0.89608</cdr:x>
      <cdr:y>0.21528</cdr:y>
    </cdr:to>
    <cdr:sp macro="" textlink="">
      <cdr:nvSpPr>
        <cdr:cNvPr id="9" name="Text Box 8"/>
        <cdr:cNvSpPr txBox="1"/>
      </cdr:nvSpPr>
      <cdr:spPr>
        <a:xfrm xmlns:a="http://schemas.openxmlformats.org/drawingml/2006/main">
          <a:off x="4374769" y="374111"/>
          <a:ext cx="353690" cy="2164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900"/>
            <a:t>6.6</a:t>
          </a:r>
        </a:p>
      </cdr:txBody>
    </cdr:sp>
  </cdr:relSizeAnchor>
  <cdr:relSizeAnchor xmlns:cdr="http://schemas.openxmlformats.org/drawingml/2006/chartDrawing">
    <cdr:from>
      <cdr:x>0.52759</cdr:x>
      <cdr:y>0.05314</cdr:y>
    </cdr:from>
    <cdr:to>
      <cdr:x>0.59909</cdr:x>
      <cdr:y>0.14239</cdr:y>
    </cdr:to>
    <cdr:sp macro="" textlink="">
      <cdr:nvSpPr>
        <cdr:cNvPr id="10" name="Text Box 9"/>
        <cdr:cNvSpPr txBox="1"/>
      </cdr:nvSpPr>
      <cdr:spPr>
        <a:xfrm xmlns:a="http://schemas.openxmlformats.org/drawingml/2006/main">
          <a:off x="4032448" y="216024"/>
          <a:ext cx="546488" cy="3628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900" dirty="0"/>
            <a:t>7.5</a:t>
          </a:r>
        </a:p>
      </cdr:txBody>
    </cdr:sp>
  </cdr:relSizeAnchor>
  <cdr:relSizeAnchor xmlns:cdr="http://schemas.openxmlformats.org/drawingml/2006/chartDrawing">
    <cdr:from>
      <cdr:x>0.43337</cdr:x>
      <cdr:y>0.31883</cdr:y>
    </cdr:from>
    <cdr:to>
      <cdr:x>0.50857</cdr:x>
      <cdr:y>0.40374</cdr:y>
    </cdr:to>
    <cdr:sp macro="" textlink="">
      <cdr:nvSpPr>
        <cdr:cNvPr id="11" name="Text Box 10"/>
        <cdr:cNvSpPr txBox="1"/>
      </cdr:nvSpPr>
      <cdr:spPr>
        <a:xfrm xmlns:a="http://schemas.openxmlformats.org/drawingml/2006/main">
          <a:off x="3312368" y="1296144"/>
          <a:ext cx="574768" cy="3451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900" dirty="0"/>
            <a:t>4.9</a:t>
          </a:r>
        </a:p>
      </cdr:txBody>
    </cdr:sp>
  </cdr:relSizeAnchor>
  <cdr:relSizeAnchor xmlns:cdr="http://schemas.openxmlformats.org/drawingml/2006/chartDrawing">
    <cdr:from>
      <cdr:x>0.21669</cdr:x>
      <cdr:y>0.21255</cdr:y>
    </cdr:from>
    <cdr:to>
      <cdr:x>0.29026</cdr:x>
      <cdr:y>0.30689</cdr:y>
    </cdr:to>
    <cdr:sp macro="" textlink="">
      <cdr:nvSpPr>
        <cdr:cNvPr id="12" name="Text Box 11"/>
        <cdr:cNvSpPr txBox="1"/>
      </cdr:nvSpPr>
      <cdr:spPr>
        <a:xfrm xmlns:a="http://schemas.openxmlformats.org/drawingml/2006/main">
          <a:off x="1656184" y="864096"/>
          <a:ext cx="562309" cy="3835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900" dirty="0"/>
            <a:t>5.8</a:t>
          </a:r>
        </a:p>
      </cdr:txBody>
    </cdr:sp>
  </cdr:relSizeAnchor>
  <cdr:relSizeAnchor xmlns:cdr="http://schemas.openxmlformats.org/drawingml/2006/chartDrawing">
    <cdr:from>
      <cdr:x>0.12248</cdr:x>
      <cdr:y>0.37197</cdr:y>
    </cdr:from>
    <cdr:to>
      <cdr:x>0.21893</cdr:x>
      <cdr:y>0.46003</cdr:y>
    </cdr:to>
    <cdr:sp macro="" textlink="">
      <cdr:nvSpPr>
        <cdr:cNvPr id="13" name="Text Box 12"/>
        <cdr:cNvSpPr txBox="1"/>
      </cdr:nvSpPr>
      <cdr:spPr>
        <a:xfrm xmlns:a="http://schemas.openxmlformats.org/drawingml/2006/main">
          <a:off x="936104" y="1512168"/>
          <a:ext cx="737186" cy="3579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900" dirty="0"/>
            <a:t>4.3</a:t>
          </a:r>
        </a:p>
      </cdr:txBody>
    </cdr:sp>
  </cdr:relSizeAnchor>
</c:userShapes>
</file>

<file path=ppt/drawings/drawing4.xml><?xml version="1.0" encoding="utf-8"?>
<c:userShapes xmlns:c="http://schemas.openxmlformats.org/drawingml/2006/chart">
  <cdr:relSizeAnchor xmlns:cdr="http://schemas.openxmlformats.org/drawingml/2006/chartDrawing">
    <cdr:from>
      <cdr:x>0.12376</cdr:x>
      <cdr:y>0.38816</cdr:y>
    </cdr:from>
    <cdr:to>
      <cdr:x>0.24042</cdr:x>
      <cdr:y>0.55482</cdr:y>
    </cdr:to>
    <cdr:sp macro="" textlink="">
      <cdr:nvSpPr>
        <cdr:cNvPr id="2" name="TextBox 1"/>
        <cdr:cNvSpPr txBox="1"/>
      </cdr:nvSpPr>
      <cdr:spPr>
        <a:xfrm xmlns:a="http://schemas.openxmlformats.org/drawingml/2006/main">
          <a:off x="1018456" y="1756792"/>
          <a:ext cx="960066" cy="7542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000" dirty="0">
              <a:solidFill>
                <a:schemeClr val="bg1"/>
              </a:solidFill>
            </a:rPr>
            <a:t>nom wage</a:t>
          </a:r>
        </a:p>
      </cdr:txBody>
    </cdr:sp>
  </cdr:relSizeAnchor>
  <cdr:relSizeAnchor xmlns:cdr="http://schemas.openxmlformats.org/drawingml/2006/chartDrawing">
    <cdr:from>
      <cdr:x>0.58611</cdr:x>
      <cdr:y>0.39352</cdr:y>
    </cdr:from>
    <cdr:to>
      <cdr:x>0.70278</cdr:x>
      <cdr:y>0.56019</cdr:y>
    </cdr:to>
    <cdr:sp macro="" textlink="">
      <cdr:nvSpPr>
        <cdr:cNvPr id="4" name="TextBox 1"/>
        <cdr:cNvSpPr txBox="1"/>
      </cdr:nvSpPr>
      <cdr:spPr>
        <a:xfrm xmlns:a="http://schemas.openxmlformats.org/drawingml/2006/main">
          <a:off x="2679700" y="1079500"/>
          <a:ext cx="533400"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000">
              <a:solidFill>
                <a:schemeClr val="bg1"/>
              </a:solidFill>
            </a:rPr>
            <a:t>nom wage</a:t>
          </a:r>
        </a:p>
      </cdr:txBody>
    </cdr:sp>
  </cdr:relSizeAnchor>
  <cdr:relSizeAnchor xmlns:cdr="http://schemas.openxmlformats.org/drawingml/2006/chartDrawing">
    <cdr:from>
      <cdr:x>0.22708</cdr:x>
      <cdr:y>0.72396</cdr:y>
    </cdr:from>
    <cdr:to>
      <cdr:x>0.35208</cdr:x>
      <cdr:y>0.84549</cdr:y>
    </cdr:to>
    <cdr:sp macro="" textlink="">
      <cdr:nvSpPr>
        <cdr:cNvPr id="5" name="TextBox 4"/>
        <cdr:cNvSpPr txBox="1"/>
      </cdr:nvSpPr>
      <cdr:spPr>
        <a:xfrm xmlns:a="http://schemas.openxmlformats.org/drawingml/2006/main">
          <a:off x="1038225" y="1985963"/>
          <a:ext cx="571500" cy="333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000" b="1" dirty="0" smtClean="0">
              <a:solidFill>
                <a:sysClr val="windowText" lastClr="000000"/>
              </a:solidFill>
            </a:rPr>
            <a:t>output</a:t>
          </a:r>
        </a:p>
        <a:p xmlns:a="http://schemas.openxmlformats.org/drawingml/2006/main">
          <a:r>
            <a:rPr lang="en-AU" sz="1000" b="1" dirty="0" smtClean="0">
              <a:solidFill>
                <a:sysClr val="windowText" lastClr="000000"/>
              </a:solidFill>
            </a:rPr>
            <a:t>prices</a:t>
          </a:r>
          <a:endParaRPr lang="en-AU" sz="1000" b="1" dirty="0">
            <a:solidFill>
              <a:sysClr val="windowText" lastClr="000000"/>
            </a:solidFill>
          </a:endParaRPr>
        </a:p>
      </cdr:txBody>
    </cdr:sp>
  </cdr:relSizeAnchor>
  <cdr:relSizeAnchor xmlns:cdr="http://schemas.openxmlformats.org/drawingml/2006/chartDrawing">
    <cdr:from>
      <cdr:x>0.69999</cdr:x>
      <cdr:y>0.55694</cdr:y>
    </cdr:from>
    <cdr:to>
      <cdr:x>0.80111</cdr:x>
      <cdr:y>0.67847</cdr:y>
    </cdr:to>
    <cdr:sp macro="" textlink="">
      <cdr:nvSpPr>
        <cdr:cNvPr id="7" name="TextBox 1"/>
        <cdr:cNvSpPr txBox="1"/>
      </cdr:nvSpPr>
      <cdr:spPr>
        <a:xfrm xmlns:a="http://schemas.openxmlformats.org/drawingml/2006/main">
          <a:off x="5400600" y="2304256"/>
          <a:ext cx="780161" cy="5028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000" b="1" dirty="0" smtClean="0">
              <a:solidFill>
                <a:sysClr val="windowText" lastClr="000000"/>
              </a:solidFill>
            </a:rPr>
            <a:t>output</a:t>
          </a:r>
        </a:p>
        <a:p xmlns:a="http://schemas.openxmlformats.org/drawingml/2006/main">
          <a:r>
            <a:rPr lang="en-AU" sz="1000" b="1" dirty="0" smtClean="0">
              <a:solidFill>
                <a:sysClr val="windowText" lastClr="000000"/>
              </a:solidFill>
            </a:rPr>
            <a:t>prices</a:t>
          </a:r>
          <a:endParaRPr lang="en-AU" sz="1000" b="1" dirty="0">
            <a:solidFill>
              <a:sysClr val="windowText" lastClr="000000"/>
            </a:solidFill>
          </a:endParaRPr>
        </a:p>
      </cdr:txBody>
    </cdr:sp>
  </cdr:relSizeAnchor>
  <cdr:relSizeAnchor xmlns:cdr="http://schemas.openxmlformats.org/drawingml/2006/chartDrawing">
    <cdr:from>
      <cdr:x>0.34</cdr:x>
      <cdr:y>0.57045</cdr:y>
    </cdr:from>
    <cdr:to>
      <cdr:x>0.46083</cdr:x>
      <cdr:y>0.66072</cdr:y>
    </cdr:to>
    <cdr:sp macro="" textlink="">
      <cdr:nvSpPr>
        <cdr:cNvPr id="8" name="TextBox 7"/>
        <cdr:cNvSpPr txBox="1"/>
      </cdr:nvSpPr>
      <cdr:spPr>
        <a:xfrm xmlns:a="http://schemas.openxmlformats.org/drawingml/2006/main">
          <a:off x="1729383" y="1570299"/>
          <a:ext cx="614583" cy="2484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000" b="1"/>
            <a:t>RPW</a:t>
          </a:r>
        </a:p>
      </cdr:txBody>
    </cdr:sp>
  </cdr:relSizeAnchor>
  <cdr:relSizeAnchor xmlns:cdr="http://schemas.openxmlformats.org/drawingml/2006/chartDrawing">
    <cdr:from>
      <cdr:x>0.79568</cdr:x>
      <cdr:y>0.67784</cdr:y>
    </cdr:from>
    <cdr:to>
      <cdr:x>0.91652</cdr:x>
      <cdr:y>0.76811</cdr:y>
    </cdr:to>
    <cdr:sp macro="" textlink="">
      <cdr:nvSpPr>
        <cdr:cNvPr id="11" name="TextBox 1"/>
        <cdr:cNvSpPr txBox="1"/>
      </cdr:nvSpPr>
      <cdr:spPr>
        <a:xfrm xmlns:a="http://schemas.openxmlformats.org/drawingml/2006/main">
          <a:off x="4047110" y="1865899"/>
          <a:ext cx="614635" cy="2484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000" b="1"/>
            <a:t>RPW</a:t>
          </a:r>
        </a:p>
      </cdr:txBody>
    </cdr:sp>
  </cdr:relSizeAnchor>
  <cdr:relSizeAnchor xmlns:cdr="http://schemas.openxmlformats.org/drawingml/2006/chartDrawing">
    <cdr:from>
      <cdr:x>0.14794</cdr:x>
      <cdr:y>0.16609</cdr:y>
    </cdr:from>
    <cdr:to>
      <cdr:x>0.22659</cdr:x>
      <cdr:y>0.23529</cdr:y>
    </cdr:to>
    <cdr:sp macro="" textlink="">
      <cdr:nvSpPr>
        <cdr:cNvPr id="3" name="TextBox 2"/>
        <cdr:cNvSpPr txBox="1"/>
      </cdr:nvSpPr>
      <cdr:spPr>
        <a:xfrm xmlns:a="http://schemas.openxmlformats.org/drawingml/2006/main">
          <a:off x="752475" y="457201"/>
          <a:ext cx="40005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900"/>
            <a:t>3.8</a:t>
          </a:r>
        </a:p>
      </cdr:txBody>
    </cdr:sp>
  </cdr:relSizeAnchor>
  <cdr:relSizeAnchor xmlns:cdr="http://schemas.openxmlformats.org/drawingml/2006/chartDrawing">
    <cdr:from>
      <cdr:x>0.60487</cdr:x>
      <cdr:y>0.00692</cdr:y>
    </cdr:from>
    <cdr:to>
      <cdr:x>0.68914</cdr:x>
      <cdr:y>0.07266</cdr:y>
    </cdr:to>
    <cdr:sp macro="" textlink="">
      <cdr:nvSpPr>
        <cdr:cNvPr id="6" name="TextBox 5"/>
        <cdr:cNvSpPr txBox="1"/>
      </cdr:nvSpPr>
      <cdr:spPr>
        <a:xfrm xmlns:a="http://schemas.openxmlformats.org/drawingml/2006/main">
          <a:off x="3076575" y="19051"/>
          <a:ext cx="428625" cy="180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900"/>
            <a:t>4.8</a:t>
          </a:r>
        </a:p>
      </cdr:txBody>
    </cdr:sp>
  </cdr:relSizeAnchor>
  <cdr:relSizeAnchor xmlns:cdr="http://schemas.openxmlformats.org/drawingml/2006/chartDrawing">
    <cdr:from>
      <cdr:x>0.24625</cdr:x>
      <cdr:y>0.64272</cdr:y>
    </cdr:from>
    <cdr:to>
      <cdr:x>0.32303</cdr:x>
      <cdr:y>0.71192</cdr:y>
    </cdr:to>
    <cdr:sp macro="" textlink="">
      <cdr:nvSpPr>
        <cdr:cNvPr id="9" name="TextBox 8"/>
        <cdr:cNvSpPr txBox="1"/>
      </cdr:nvSpPr>
      <cdr:spPr>
        <a:xfrm xmlns:a="http://schemas.openxmlformats.org/drawingml/2006/main">
          <a:off x="2026568" y="2908920"/>
          <a:ext cx="631869" cy="3131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900" dirty="0"/>
            <a:t>1.1</a:t>
          </a:r>
        </a:p>
      </cdr:txBody>
    </cdr:sp>
  </cdr:relSizeAnchor>
  <cdr:relSizeAnchor xmlns:cdr="http://schemas.openxmlformats.org/drawingml/2006/chartDrawing">
    <cdr:from>
      <cdr:x>0.71161</cdr:x>
      <cdr:y>0.24221</cdr:y>
    </cdr:from>
    <cdr:to>
      <cdr:x>0.79401</cdr:x>
      <cdr:y>0.31488</cdr:y>
    </cdr:to>
    <cdr:sp macro="" textlink="">
      <cdr:nvSpPr>
        <cdr:cNvPr id="10" name="TextBox 9"/>
        <cdr:cNvSpPr txBox="1"/>
      </cdr:nvSpPr>
      <cdr:spPr>
        <a:xfrm xmlns:a="http://schemas.openxmlformats.org/drawingml/2006/main">
          <a:off x="3619500" y="666751"/>
          <a:ext cx="419100" cy="200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900"/>
            <a:t>3.4</a:t>
          </a:r>
        </a:p>
      </cdr:txBody>
    </cdr:sp>
  </cdr:relSizeAnchor>
  <cdr:relSizeAnchor xmlns:cdr="http://schemas.openxmlformats.org/drawingml/2006/chartDrawing">
    <cdr:from>
      <cdr:x>0.36142</cdr:x>
      <cdr:y>0.3564</cdr:y>
    </cdr:from>
    <cdr:to>
      <cdr:x>0.44569</cdr:x>
      <cdr:y>0.43945</cdr:y>
    </cdr:to>
    <cdr:sp macro="" textlink="">
      <cdr:nvSpPr>
        <cdr:cNvPr id="12" name="TextBox 11"/>
        <cdr:cNvSpPr txBox="1"/>
      </cdr:nvSpPr>
      <cdr:spPr>
        <a:xfrm xmlns:a="http://schemas.openxmlformats.org/drawingml/2006/main">
          <a:off x="1838325" y="981076"/>
          <a:ext cx="428625"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900"/>
            <a:t>2.7</a:t>
          </a:r>
        </a:p>
      </cdr:txBody>
    </cdr:sp>
  </cdr:relSizeAnchor>
  <cdr:relSizeAnchor xmlns:cdr="http://schemas.openxmlformats.org/drawingml/2006/chartDrawing">
    <cdr:from>
      <cdr:x>0.81273</cdr:x>
      <cdr:y>0.56055</cdr:y>
    </cdr:from>
    <cdr:to>
      <cdr:x>0.8839</cdr:x>
      <cdr:y>0.62284</cdr:y>
    </cdr:to>
    <cdr:sp macro="" textlink="">
      <cdr:nvSpPr>
        <cdr:cNvPr id="13" name="TextBox 12"/>
        <cdr:cNvSpPr txBox="1"/>
      </cdr:nvSpPr>
      <cdr:spPr>
        <a:xfrm xmlns:a="http://schemas.openxmlformats.org/drawingml/2006/main">
          <a:off x="4133850" y="1543051"/>
          <a:ext cx="361950" cy="1714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900"/>
            <a:t>1.4</a:t>
          </a:r>
        </a:p>
      </cdr:txBody>
    </cdr:sp>
  </cdr:relSizeAnchor>
</c:userShapes>
</file>

<file path=ppt/drawings/drawing5.xml><?xml version="1.0" encoding="utf-8"?>
<c:userShapes xmlns:c="http://schemas.openxmlformats.org/drawingml/2006/chart">
  <cdr:relSizeAnchor xmlns:cdr="http://schemas.openxmlformats.org/drawingml/2006/chartDrawing">
    <cdr:from>
      <cdr:x>0.7975</cdr:x>
      <cdr:y>0.22906</cdr:y>
    </cdr:from>
    <cdr:to>
      <cdr:x>0.96834</cdr:x>
      <cdr:y>0.3097</cdr:y>
    </cdr:to>
    <cdr:sp macro="" textlink="">
      <cdr:nvSpPr>
        <cdr:cNvPr id="2" name="TextBox 1"/>
        <cdr:cNvSpPr txBox="1"/>
      </cdr:nvSpPr>
      <cdr:spPr>
        <a:xfrm xmlns:a="http://schemas.openxmlformats.org/drawingml/2006/main">
          <a:off x="6563072" y="1036712"/>
          <a:ext cx="1405944" cy="3649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100" dirty="0">
              <a:solidFill>
                <a:srgbClr val="FF0000"/>
              </a:solidFill>
            </a:rPr>
            <a:t>product prices</a:t>
          </a:r>
        </a:p>
      </cdr:txBody>
    </cdr:sp>
  </cdr:relSizeAnchor>
  <cdr:relSizeAnchor xmlns:cdr="http://schemas.openxmlformats.org/drawingml/2006/chartDrawing">
    <cdr:from>
      <cdr:x>0.85</cdr:x>
      <cdr:y>0.38816</cdr:y>
    </cdr:from>
    <cdr:to>
      <cdr:x>0.98124</cdr:x>
      <cdr:y>0.59649</cdr:y>
    </cdr:to>
    <cdr:sp macro="" textlink="">
      <cdr:nvSpPr>
        <cdr:cNvPr id="3" name="TextBox 2"/>
        <cdr:cNvSpPr txBox="1"/>
      </cdr:nvSpPr>
      <cdr:spPr>
        <a:xfrm xmlns:a="http://schemas.openxmlformats.org/drawingml/2006/main">
          <a:off x="6995120" y="1756792"/>
          <a:ext cx="1080120" cy="9428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100" dirty="0">
              <a:solidFill>
                <a:srgbClr val="0070C0"/>
              </a:solidFill>
            </a:rPr>
            <a:t>consumer prices</a:t>
          </a:r>
        </a:p>
      </cdr:txBody>
    </cdr:sp>
  </cdr:relSizeAnchor>
  <cdr:relSizeAnchor xmlns:cdr="http://schemas.openxmlformats.org/drawingml/2006/chartDrawing">
    <cdr:from>
      <cdr:x>0.7625</cdr:x>
      <cdr:y>0.1336</cdr:y>
    </cdr:from>
    <cdr:to>
      <cdr:x>0.76459</cdr:x>
      <cdr:y>0.87142</cdr:y>
    </cdr:to>
    <cdr:cxnSp macro="">
      <cdr:nvCxnSpPr>
        <cdr:cNvPr id="5" name="Straight Connector 4"/>
        <cdr:cNvCxnSpPr/>
      </cdr:nvCxnSpPr>
      <cdr:spPr>
        <a:xfrm xmlns:a="http://schemas.openxmlformats.org/drawingml/2006/main" flipH="1" flipV="1">
          <a:off x="6275040" y="604664"/>
          <a:ext cx="17200" cy="3339346"/>
        </a:xfrm>
        <a:prstGeom xmlns:a="http://schemas.openxmlformats.org/drawingml/2006/main" prst="line">
          <a:avLst/>
        </a:prstGeom>
        <a:ln xmlns:a="http://schemas.openxmlformats.org/drawingml/2006/main">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0.93749</cdr:x>
      <cdr:y>0.14951</cdr:y>
    </cdr:from>
    <cdr:to>
      <cdr:x>0.93957</cdr:x>
      <cdr:y>0.87142</cdr:y>
    </cdr:to>
    <cdr:cxnSp macro="">
      <cdr:nvCxnSpPr>
        <cdr:cNvPr id="6" name="Straight Connector 5"/>
        <cdr:cNvCxnSpPr/>
      </cdr:nvCxnSpPr>
      <cdr:spPr>
        <a:xfrm xmlns:a="http://schemas.openxmlformats.org/drawingml/2006/main" flipH="1" flipV="1">
          <a:off x="7715200" y="676672"/>
          <a:ext cx="17118" cy="3267338"/>
        </a:xfrm>
        <a:prstGeom xmlns:a="http://schemas.openxmlformats.org/drawingml/2006/main" prst="line">
          <a:avLst/>
        </a:prstGeom>
        <a:ln xmlns:a="http://schemas.openxmlformats.org/drawingml/2006/main">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0.5875</cdr:x>
      <cdr:y>0.1336</cdr:y>
    </cdr:from>
    <cdr:to>
      <cdr:x>0.58958</cdr:x>
      <cdr:y>0.87142</cdr:y>
    </cdr:to>
    <cdr:cxnSp macro="">
      <cdr:nvCxnSpPr>
        <cdr:cNvPr id="7" name="Straight Connector 6"/>
        <cdr:cNvCxnSpPr/>
      </cdr:nvCxnSpPr>
      <cdr:spPr>
        <a:xfrm xmlns:a="http://schemas.openxmlformats.org/drawingml/2006/main" flipH="1" flipV="1">
          <a:off x="4834880" y="604664"/>
          <a:ext cx="17118" cy="3339346"/>
        </a:xfrm>
        <a:prstGeom xmlns:a="http://schemas.openxmlformats.org/drawingml/2006/main" prst="line">
          <a:avLst/>
        </a:prstGeom>
        <a:ln xmlns:a="http://schemas.openxmlformats.org/drawingml/2006/main">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0.63125</cdr:x>
      <cdr:y>0.65863</cdr:y>
    </cdr:from>
    <cdr:to>
      <cdr:x>0.77291</cdr:x>
      <cdr:y>0.78016</cdr:y>
    </cdr:to>
    <cdr:sp macro="" textlink="">
      <cdr:nvSpPr>
        <cdr:cNvPr id="13" name="TextBox 12"/>
        <cdr:cNvSpPr txBox="1"/>
      </cdr:nvSpPr>
      <cdr:spPr>
        <a:xfrm xmlns:a="http://schemas.openxmlformats.org/drawingml/2006/main">
          <a:off x="5194920" y="2980928"/>
          <a:ext cx="1165806" cy="5500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100" dirty="0">
              <a:solidFill>
                <a:schemeClr val="bg1">
                  <a:lumMod val="50000"/>
                </a:schemeClr>
              </a:solidFill>
            </a:rPr>
            <a:t>1990s</a:t>
          </a:r>
        </a:p>
      </cdr:txBody>
    </cdr:sp>
  </cdr:relSizeAnchor>
  <cdr:relSizeAnchor xmlns:cdr="http://schemas.openxmlformats.org/drawingml/2006/chartDrawing">
    <cdr:from>
      <cdr:x>0.815</cdr:x>
      <cdr:y>0.65863</cdr:y>
    </cdr:from>
    <cdr:to>
      <cdr:x>0.94625</cdr:x>
      <cdr:y>0.77669</cdr:y>
    </cdr:to>
    <cdr:sp macro="" textlink="">
      <cdr:nvSpPr>
        <cdr:cNvPr id="14" name="TextBox 13"/>
        <cdr:cNvSpPr txBox="1"/>
      </cdr:nvSpPr>
      <cdr:spPr>
        <a:xfrm xmlns:a="http://schemas.openxmlformats.org/drawingml/2006/main">
          <a:off x="6707088" y="2980928"/>
          <a:ext cx="1080135" cy="5343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100" dirty="0">
              <a:solidFill>
                <a:schemeClr val="bg1">
                  <a:lumMod val="50000"/>
                </a:schemeClr>
              </a:solidFill>
            </a:rPr>
            <a:t>2000s</a:t>
          </a:r>
        </a:p>
      </cdr:txBody>
    </cdr:sp>
  </cdr:relSizeAnchor>
</c:userShapes>
</file>

<file path=ppt/drawings/drawing6.xml><?xml version="1.0" encoding="utf-8"?>
<c:userShapes xmlns:c="http://schemas.openxmlformats.org/drawingml/2006/chart">
  <cdr:relSizeAnchor xmlns:cdr="http://schemas.openxmlformats.org/drawingml/2006/chartDrawing">
    <cdr:from>
      <cdr:x>0.15833</cdr:x>
      <cdr:y>0.63368</cdr:y>
    </cdr:from>
    <cdr:to>
      <cdr:x>0.26042</cdr:x>
      <cdr:y>0.73438</cdr:y>
    </cdr:to>
    <cdr:sp macro="" textlink="">
      <cdr:nvSpPr>
        <cdr:cNvPr id="2" name="TextBox 1"/>
        <cdr:cNvSpPr txBox="1"/>
      </cdr:nvSpPr>
      <cdr:spPr>
        <a:xfrm xmlns:a="http://schemas.openxmlformats.org/drawingml/2006/main">
          <a:off x="723900" y="1738313"/>
          <a:ext cx="466725"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900">
              <a:solidFill>
                <a:schemeClr val="bg1"/>
              </a:solidFill>
            </a:rPr>
            <a:t>RPW</a:t>
          </a:r>
        </a:p>
      </cdr:txBody>
    </cdr:sp>
  </cdr:relSizeAnchor>
  <cdr:relSizeAnchor xmlns:cdr="http://schemas.openxmlformats.org/drawingml/2006/chartDrawing">
    <cdr:from>
      <cdr:x>0.59861</cdr:x>
      <cdr:y>0.62269</cdr:y>
    </cdr:from>
    <cdr:to>
      <cdr:x>0.70069</cdr:x>
      <cdr:y>0.72338</cdr:y>
    </cdr:to>
    <cdr:sp macro="" textlink="">
      <cdr:nvSpPr>
        <cdr:cNvPr id="4" name="TextBox 1"/>
        <cdr:cNvSpPr txBox="1"/>
      </cdr:nvSpPr>
      <cdr:spPr>
        <a:xfrm xmlns:a="http://schemas.openxmlformats.org/drawingml/2006/main">
          <a:off x="2736850" y="1708150"/>
          <a:ext cx="466725" cy="2762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900">
              <a:solidFill>
                <a:schemeClr val="bg1"/>
              </a:solidFill>
            </a:rPr>
            <a:t>RPW</a:t>
          </a:r>
        </a:p>
      </cdr:txBody>
    </cdr:sp>
  </cdr:relSizeAnchor>
  <cdr:relSizeAnchor xmlns:cdr="http://schemas.openxmlformats.org/drawingml/2006/chartDrawing">
    <cdr:from>
      <cdr:x>0.26667</cdr:x>
      <cdr:y>0.63368</cdr:y>
    </cdr:from>
    <cdr:to>
      <cdr:x>0.35</cdr:x>
      <cdr:y>0.71007</cdr:y>
    </cdr:to>
    <cdr:sp macro="" textlink="">
      <cdr:nvSpPr>
        <cdr:cNvPr id="5" name="TextBox 4"/>
        <cdr:cNvSpPr txBox="1"/>
      </cdr:nvSpPr>
      <cdr:spPr>
        <a:xfrm xmlns:a="http://schemas.openxmlformats.org/drawingml/2006/main">
          <a:off x="1219200" y="1738313"/>
          <a:ext cx="381000"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900"/>
            <a:t>LP</a:t>
          </a:r>
        </a:p>
      </cdr:txBody>
    </cdr:sp>
  </cdr:relSizeAnchor>
  <cdr:relSizeAnchor xmlns:cdr="http://schemas.openxmlformats.org/drawingml/2006/chartDrawing">
    <cdr:from>
      <cdr:x>0.71319</cdr:x>
      <cdr:y>0.61574</cdr:y>
    </cdr:from>
    <cdr:to>
      <cdr:x>0.79653</cdr:x>
      <cdr:y>0.69213</cdr:y>
    </cdr:to>
    <cdr:sp macro="" textlink="">
      <cdr:nvSpPr>
        <cdr:cNvPr id="7" name="TextBox 1"/>
        <cdr:cNvSpPr txBox="1"/>
      </cdr:nvSpPr>
      <cdr:spPr>
        <a:xfrm xmlns:a="http://schemas.openxmlformats.org/drawingml/2006/main">
          <a:off x="3260725" y="1689100"/>
          <a:ext cx="381000" cy="2095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900"/>
            <a:t>LP</a:t>
          </a:r>
        </a:p>
      </cdr:txBody>
    </cdr:sp>
  </cdr:relSizeAnchor>
  <cdr:relSizeAnchor xmlns:cdr="http://schemas.openxmlformats.org/drawingml/2006/chartDrawing">
    <cdr:from>
      <cdr:x>0.36042</cdr:x>
      <cdr:y>0.63715</cdr:y>
    </cdr:from>
    <cdr:to>
      <cdr:x>0.46042</cdr:x>
      <cdr:y>0.72743</cdr:y>
    </cdr:to>
    <cdr:sp macro="" textlink="">
      <cdr:nvSpPr>
        <cdr:cNvPr id="8" name="TextBox 7"/>
        <cdr:cNvSpPr txBox="1"/>
      </cdr:nvSpPr>
      <cdr:spPr>
        <a:xfrm xmlns:a="http://schemas.openxmlformats.org/drawingml/2006/main">
          <a:off x="1647825" y="1747838"/>
          <a:ext cx="45720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900">
              <a:solidFill>
                <a:schemeClr val="bg1"/>
              </a:solidFill>
            </a:rPr>
            <a:t>RCW</a:t>
          </a:r>
        </a:p>
      </cdr:txBody>
    </cdr:sp>
  </cdr:relSizeAnchor>
  <cdr:relSizeAnchor xmlns:cdr="http://schemas.openxmlformats.org/drawingml/2006/chartDrawing">
    <cdr:from>
      <cdr:x>0.8144</cdr:x>
      <cdr:y>0.61309</cdr:y>
    </cdr:from>
    <cdr:to>
      <cdr:x>0.9144</cdr:x>
      <cdr:y>0.70337</cdr:y>
    </cdr:to>
    <cdr:sp macro="" textlink="">
      <cdr:nvSpPr>
        <cdr:cNvPr id="10" name="TextBox 1"/>
        <cdr:cNvSpPr txBox="1"/>
      </cdr:nvSpPr>
      <cdr:spPr>
        <a:xfrm xmlns:a="http://schemas.openxmlformats.org/drawingml/2006/main">
          <a:off x="6048672" y="2448272"/>
          <a:ext cx="742716" cy="3605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900" dirty="0">
              <a:solidFill>
                <a:schemeClr val="bg1"/>
              </a:solidFill>
            </a:rPr>
            <a:t>RCW</a:t>
          </a:r>
        </a:p>
      </cdr:txBody>
    </cdr:sp>
  </cdr:relSizeAnchor>
  <cdr:relSizeAnchor xmlns:cdr="http://schemas.openxmlformats.org/drawingml/2006/chartDrawing">
    <cdr:from>
      <cdr:x>0.17073</cdr:x>
      <cdr:y>0.40678</cdr:y>
    </cdr:from>
    <cdr:to>
      <cdr:x>0.2439</cdr:x>
      <cdr:y>0.4678</cdr:y>
    </cdr:to>
    <cdr:sp macro="" textlink="">
      <cdr:nvSpPr>
        <cdr:cNvPr id="3" name="TextBox 2"/>
        <cdr:cNvSpPr txBox="1"/>
      </cdr:nvSpPr>
      <cdr:spPr>
        <a:xfrm xmlns:a="http://schemas.openxmlformats.org/drawingml/2006/main">
          <a:off x="800100" y="1143001"/>
          <a:ext cx="342900" cy="1714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900"/>
            <a:t>1.4</a:t>
          </a:r>
        </a:p>
      </cdr:txBody>
    </cdr:sp>
  </cdr:relSizeAnchor>
  <cdr:relSizeAnchor xmlns:cdr="http://schemas.openxmlformats.org/drawingml/2006/chartDrawing">
    <cdr:from>
      <cdr:x>0.27642</cdr:x>
      <cdr:y>0.21695</cdr:y>
    </cdr:from>
    <cdr:to>
      <cdr:x>0.34756</cdr:x>
      <cdr:y>0.27797</cdr:y>
    </cdr:to>
    <cdr:sp macro="" textlink="">
      <cdr:nvSpPr>
        <cdr:cNvPr id="6" name="TextBox 5"/>
        <cdr:cNvSpPr txBox="1"/>
      </cdr:nvSpPr>
      <cdr:spPr>
        <a:xfrm xmlns:a="http://schemas.openxmlformats.org/drawingml/2006/main">
          <a:off x="1295400" y="609601"/>
          <a:ext cx="333375" cy="1714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900"/>
            <a:t>2.1</a:t>
          </a:r>
        </a:p>
      </cdr:txBody>
    </cdr:sp>
  </cdr:relSizeAnchor>
  <cdr:relSizeAnchor xmlns:cdr="http://schemas.openxmlformats.org/drawingml/2006/chartDrawing">
    <cdr:from>
      <cdr:x>0.37195</cdr:x>
      <cdr:y>0.25085</cdr:y>
    </cdr:from>
    <cdr:to>
      <cdr:x>0.44512</cdr:x>
      <cdr:y>0.30847</cdr:y>
    </cdr:to>
    <cdr:sp macro="" textlink="">
      <cdr:nvSpPr>
        <cdr:cNvPr id="9" name="TextBox 8"/>
        <cdr:cNvSpPr txBox="1"/>
      </cdr:nvSpPr>
      <cdr:spPr>
        <a:xfrm xmlns:a="http://schemas.openxmlformats.org/drawingml/2006/main">
          <a:off x="1743075" y="704851"/>
          <a:ext cx="342900" cy="1619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900"/>
            <a:t>2.0</a:t>
          </a:r>
        </a:p>
      </cdr:txBody>
    </cdr:sp>
  </cdr:relSizeAnchor>
  <cdr:relSizeAnchor xmlns:cdr="http://schemas.openxmlformats.org/drawingml/2006/chartDrawing">
    <cdr:from>
      <cdr:x>0.61585</cdr:x>
      <cdr:y>0.39322</cdr:y>
    </cdr:from>
    <cdr:to>
      <cdr:x>0.68699</cdr:x>
      <cdr:y>0.45763</cdr:y>
    </cdr:to>
    <cdr:sp macro="" textlink="">
      <cdr:nvSpPr>
        <cdr:cNvPr id="11" name="TextBox 10"/>
        <cdr:cNvSpPr txBox="1"/>
      </cdr:nvSpPr>
      <cdr:spPr>
        <a:xfrm xmlns:a="http://schemas.openxmlformats.org/drawingml/2006/main">
          <a:off x="2886075" y="1104901"/>
          <a:ext cx="333375" cy="180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900"/>
            <a:t>1.5</a:t>
          </a:r>
        </a:p>
      </cdr:txBody>
    </cdr:sp>
  </cdr:relSizeAnchor>
  <cdr:relSizeAnchor xmlns:cdr="http://schemas.openxmlformats.org/drawingml/2006/chartDrawing">
    <cdr:from>
      <cdr:x>0.71138</cdr:x>
      <cdr:y>0.29831</cdr:y>
    </cdr:from>
    <cdr:to>
      <cdr:x>0.81098</cdr:x>
      <cdr:y>0.40339</cdr:y>
    </cdr:to>
    <cdr:sp macro="" textlink="">
      <cdr:nvSpPr>
        <cdr:cNvPr id="12" name="TextBox 11"/>
        <cdr:cNvSpPr txBox="1"/>
      </cdr:nvSpPr>
      <cdr:spPr>
        <a:xfrm xmlns:a="http://schemas.openxmlformats.org/drawingml/2006/main">
          <a:off x="3333750" y="838201"/>
          <a:ext cx="466725" cy="2952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900"/>
            <a:t>1.8</a:t>
          </a:r>
        </a:p>
      </cdr:txBody>
    </cdr:sp>
  </cdr:relSizeAnchor>
  <cdr:relSizeAnchor xmlns:cdr="http://schemas.openxmlformats.org/drawingml/2006/chartDrawing">
    <cdr:from>
      <cdr:x>0.81301</cdr:x>
      <cdr:y>0.07458</cdr:y>
    </cdr:from>
    <cdr:to>
      <cdr:x>0.88821</cdr:x>
      <cdr:y>0.13898</cdr:y>
    </cdr:to>
    <cdr:sp macro="" textlink="">
      <cdr:nvSpPr>
        <cdr:cNvPr id="13" name="TextBox 12"/>
        <cdr:cNvSpPr txBox="1"/>
      </cdr:nvSpPr>
      <cdr:spPr>
        <a:xfrm xmlns:a="http://schemas.openxmlformats.org/drawingml/2006/main">
          <a:off x="3810000" y="209551"/>
          <a:ext cx="352425" cy="180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900"/>
            <a:t>2.7</a:t>
          </a:r>
        </a:p>
      </cdr:txBody>
    </cdr:sp>
  </cdr:relSizeAnchor>
</c:userShapes>
</file>

<file path=ppt/drawings/drawing7.xml><?xml version="1.0" encoding="utf-8"?>
<c:userShapes xmlns:c="http://schemas.openxmlformats.org/drawingml/2006/chart">
  <cdr:relSizeAnchor xmlns:cdr="http://schemas.openxmlformats.org/drawingml/2006/chartDrawing">
    <cdr:from>
      <cdr:x>0.28</cdr:x>
      <cdr:y>0.07085</cdr:y>
    </cdr:from>
    <cdr:to>
      <cdr:x>0.37148</cdr:x>
      <cdr:y>0.14889</cdr:y>
    </cdr:to>
    <cdr:sp macro="" textlink="">
      <cdr:nvSpPr>
        <cdr:cNvPr id="2" name="TextBox 1"/>
        <cdr:cNvSpPr txBox="1"/>
      </cdr:nvSpPr>
      <cdr:spPr>
        <a:xfrm xmlns:a="http://schemas.openxmlformats.org/drawingml/2006/main">
          <a:off x="2160240" y="288032"/>
          <a:ext cx="705787" cy="3172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900" dirty="0">
              <a:solidFill>
                <a:srgbClr val="0070C0"/>
              </a:solidFill>
            </a:rPr>
            <a:t>RPW</a:t>
          </a:r>
        </a:p>
      </cdr:txBody>
    </cdr:sp>
  </cdr:relSizeAnchor>
  <cdr:relSizeAnchor xmlns:cdr="http://schemas.openxmlformats.org/drawingml/2006/chartDrawing">
    <cdr:from>
      <cdr:x>0.32666</cdr:x>
      <cdr:y>0.12399</cdr:y>
    </cdr:from>
    <cdr:to>
      <cdr:x>0.40369</cdr:x>
      <cdr:y>0.18955</cdr:y>
    </cdr:to>
    <cdr:sp macro="" textlink="">
      <cdr:nvSpPr>
        <cdr:cNvPr id="3" name="TextBox 2"/>
        <cdr:cNvSpPr txBox="1"/>
      </cdr:nvSpPr>
      <cdr:spPr>
        <a:xfrm xmlns:a="http://schemas.openxmlformats.org/drawingml/2006/main">
          <a:off x="2520280" y="504056"/>
          <a:ext cx="594301" cy="2665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900" dirty="0">
              <a:solidFill>
                <a:schemeClr val="accent3">
                  <a:lumMod val="75000"/>
                </a:schemeClr>
              </a:solidFill>
            </a:rPr>
            <a:t>LP</a:t>
          </a:r>
        </a:p>
      </cdr:txBody>
    </cdr:sp>
  </cdr:relSizeAnchor>
  <cdr:relSizeAnchor xmlns:cdr="http://schemas.openxmlformats.org/drawingml/2006/chartDrawing">
    <cdr:from>
      <cdr:x>0.31733</cdr:x>
      <cdr:y>0.23027</cdr:y>
    </cdr:from>
    <cdr:to>
      <cdr:x>0.43101</cdr:x>
      <cdr:y>0.30453</cdr:y>
    </cdr:to>
    <cdr:sp macro="" textlink="">
      <cdr:nvSpPr>
        <cdr:cNvPr id="4" name="TextBox 3"/>
        <cdr:cNvSpPr txBox="1"/>
      </cdr:nvSpPr>
      <cdr:spPr>
        <a:xfrm xmlns:a="http://schemas.openxmlformats.org/drawingml/2006/main">
          <a:off x="2448272" y="936104"/>
          <a:ext cx="877064" cy="3018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900" dirty="0" smtClean="0">
              <a:solidFill>
                <a:srgbClr val="C00000"/>
              </a:solidFill>
            </a:rPr>
            <a:t>LIS</a:t>
          </a:r>
          <a:endParaRPr lang="en-AU" sz="900" dirty="0">
            <a:solidFill>
              <a:srgbClr val="C00000"/>
            </a:solidFill>
          </a:endParaRPr>
        </a:p>
      </cdr:txBody>
    </cdr:sp>
  </cdr:relSizeAnchor>
  <cdr:relSizeAnchor xmlns:cdr="http://schemas.openxmlformats.org/drawingml/2006/chartDrawing">
    <cdr:from>
      <cdr:x>0.25564</cdr:x>
      <cdr:y>0.12651</cdr:y>
    </cdr:from>
    <cdr:to>
      <cdr:x>0.29482</cdr:x>
      <cdr:y>0.18775</cdr:y>
    </cdr:to>
    <cdr:cxnSp macro="">
      <cdr:nvCxnSpPr>
        <cdr:cNvPr id="9" name="Straight Arrow Connector 8"/>
        <cdr:cNvCxnSpPr/>
      </cdr:nvCxnSpPr>
      <cdr:spPr>
        <a:xfrm xmlns:a="http://schemas.openxmlformats.org/drawingml/2006/main" flipH="1">
          <a:off x="1222375" y="400050"/>
          <a:ext cx="187325" cy="193675"/>
        </a:xfrm>
        <a:prstGeom xmlns:a="http://schemas.openxmlformats.org/drawingml/2006/main" prst="straightConnector1">
          <a:avLst/>
        </a:prstGeom>
        <a:ln xmlns:a="http://schemas.openxmlformats.org/drawingml/2006/main">
          <a:solidFill>
            <a:srgbClr val="0070C0"/>
          </a:solidFill>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0.28088</cdr:x>
      <cdr:y>0.17713</cdr:y>
    </cdr:from>
    <cdr:to>
      <cdr:x>0.32666</cdr:x>
      <cdr:y>0.25301</cdr:y>
    </cdr:to>
    <cdr:cxnSp macro="">
      <cdr:nvCxnSpPr>
        <cdr:cNvPr id="11" name="Straight Arrow Connector 10"/>
        <cdr:cNvCxnSpPr/>
      </cdr:nvCxnSpPr>
      <cdr:spPr>
        <a:xfrm xmlns:a="http://schemas.openxmlformats.org/drawingml/2006/main" flipH="1">
          <a:off x="2167046" y="720080"/>
          <a:ext cx="353234" cy="308485"/>
        </a:xfrm>
        <a:prstGeom xmlns:a="http://schemas.openxmlformats.org/drawingml/2006/main" prst="straightConnector1">
          <a:avLst/>
        </a:prstGeom>
        <a:ln xmlns:a="http://schemas.openxmlformats.org/drawingml/2006/main">
          <a:solidFill>
            <a:schemeClr val="accent3">
              <a:lumMod val="75000"/>
            </a:schemeClr>
          </a:solidFill>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0.2915</cdr:x>
      <cdr:y>0.27811</cdr:y>
    </cdr:from>
    <cdr:to>
      <cdr:x>0.33068</cdr:x>
      <cdr:y>0.33936</cdr:y>
    </cdr:to>
    <cdr:cxnSp macro="">
      <cdr:nvCxnSpPr>
        <cdr:cNvPr id="12" name="Straight Arrow Connector 11"/>
        <cdr:cNvCxnSpPr/>
      </cdr:nvCxnSpPr>
      <cdr:spPr>
        <a:xfrm xmlns:a="http://schemas.openxmlformats.org/drawingml/2006/main" flipH="1">
          <a:off x="1393825" y="879475"/>
          <a:ext cx="187325" cy="193675"/>
        </a:xfrm>
        <a:prstGeom xmlns:a="http://schemas.openxmlformats.org/drawingml/2006/main" prst="straightConnector1">
          <a:avLst/>
        </a:prstGeom>
        <a:ln xmlns:a="http://schemas.openxmlformats.org/drawingml/2006/main">
          <a:solidFill>
            <a:srgbClr val="C00000"/>
          </a:solidFill>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0.15867</cdr:x>
      <cdr:y>0.26569</cdr:y>
    </cdr:from>
    <cdr:to>
      <cdr:x>0.24266</cdr:x>
      <cdr:y>0.76165</cdr:y>
    </cdr:to>
    <cdr:sp macro="" textlink="">
      <cdr:nvSpPr>
        <cdr:cNvPr id="6" name="Oval 5"/>
        <cdr:cNvSpPr/>
      </cdr:nvSpPr>
      <cdr:spPr>
        <a:xfrm xmlns:a="http://schemas.openxmlformats.org/drawingml/2006/main">
          <a:off x="1224136" y="1080120"/>
          <a:ext cx="648072" cy="2016224"/>
        </a:xfrm>
        <a:prstGeom xmlns:a="http://schemas.openxmlformats.org/drawingml/2006/main" prst="ellipse">
          <a:avLst/>
        </a:prstGeom>
        <a:noFill xmlns:a="http://schemas.openxmlformats.org/drawingml/2006/main"/>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E88017-7C38-428A-9564-B3638B733CF7}" type="datetimeFigureOut">
              <a:rPr lang="en-AU" smtClean="0"/>
              <a:t>4/12/2015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57D235-3A03-413F-BCBA-EBA0E3731B2C}" type="slidenum">
              <a:rPr lang="en-AU" smtClean="0"/>
              <a:t>‹#›</a:t>
            </a:fld>
            <a:endParaRPr lang="en-AU"/>
          </a:p>
        </p:txBody>
      </p:sp>
    </p:spTree>
    <p:extLst>
      <p:ext uri="{BB962C8B-B14F-4D97-AF65-F5344CB8AC3E}">
        <p14:creationId xmlns:p14="http://schemas.microsoft.com/office/powerpoint/2010/main" val="1277069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897D57D-4BA4-4467-987F-BF3CB65FF230}" type="datetime1">
              <a:rPr lang="en-AU" smtClean="0"/>
              <a:t>4/12/2015</a:t>
            </a:fld>
            <a:endParaRPr lang="en-AU"/>
          </a:p>
        </p:txBody>
      </p:sp>
      <p:sp>
        <p:nvSpPr>
          <p:cNvPr id="8" name="Slide Number Placeholder 7"/>
          <p:cNvSpPr>
            <a:spLocks noGrp="1"/>
          </p:cNvSpPr>
          <p:nvPr>
            <p:ph type="sldNum" sz="quarter" idx="11"/>
          </p:nvPr>
        </p:nvSpPr>
        <p:spPr/>
        <p:txBody>
          <a:bodyPr/>
          <a:lstStyle/>
          <a:p>
            <a:fld id="{436C5D8F-1103-4EBE-B044-EEA833359EFD}" type="slidenum">
              <a:rPr lang="en-AU" smtClean="0"/>
              <a:t>‹#›</a:t>
            </a:fld>
            <a:endParaRPr lang="en-AU"/>
          </a:p>
        </p:txBody>
      </p:sp>
      <p:sp>
        <p:nvSpPr>
          <p:cNvPr id="9" name="Footer Placeholder 8"/>
          <p:cNvSpPr>
            <a:spLocks noGrp="1"/>
          </p:cNvSpPr>
          <p:nvPr>
            <p:ph type="ftr" sz="quarter" idx="12"/>
          </p:nvPr>
        </p:nvSpPr>
        <p:spPr/>
        <p:txBody>
          <a:bodyPr/>
          <a:lstStyle/>
          <a:p>
            <a:r>
              <a:rPr lang="en-AU" smtClean="0"/>
              <a:t>Productivity and pay</a:t>
            </a:r>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94FFC-A010-4704-9657-E71E6EE56F64}" type="datetime1">
              <a:rPr lang="en-AU" smtClean="0"/>
              <a:t>4/12/2015</a:t>
            </a:fld>
            <a:endParaRPr lang="en-AU"/>
          </a:p>
        </p:txBody>
      </p:sp>
      <p:sp>
        <p:nvSpPr>
          <p:cNvPr id="5" name="Footer Placeholder 4"/>
          <p:cNvSpPr>
            <a:spLocks noGrp="1"/>
          </p:cNvSpPr>
          <p:nvPr>
            <p:ph type="ftr" sz="quarter" idx="11"/>
          </p:nvPr>
        </p:nvSpPr>
        <p:spPr/>
        <p:txBody>
          <a:bodyPr/>
          <a:lstStyle/>
          <a:p>
            <a:r>
              <a:rPr lang="en-AU" smtClean="0"/>
              <a:t>Productivity and pay</a:t>
            </a:r>
            <a:endParaRPr lang="en-AU"/>
          </a:p>
        </p:txBody>
      </p:sp>
      <p:sp>
        <p:nvSpPr>
          <p:cNvPr id="6" name="Slide Number Placeholder 5"/>
          <p:cNvSpPr>
            <a:spLocks noGrp="1"/>
          </p:cNvSpPr>
          <p:nvPr>
            <p:ph type="sldNum" sz="quarter" idx="12"/>
          </p:nvPr>
        </p:nvSpPr>
        <p:spPr/>
        <p:txBody>
          <a:bodyPr/>
          <a:lstStyle/>
          <a:p>
            <a:fld id="{436C5D8F-1103-4EBE-B044-EEA833359EFD}"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2FDAB-33C7-40A6-BB93-DEDBBD52990A}" type="datetime1">
              <a:rPr lang="en-AU" smtClean="0"/>
              <a:t>4/12/2015</a:t>
            </a:fld>
            <a:endParaRPr lang="en-AU"/>
          </a:p>
        </p:txBody>
      </p:sp>
      <p:sp>
        <p:nvSpPr>
          <p:cNvPr id="5" name="Footer Placeholder 4"/>
          <p:cNvSpPr>
            <a:spLocks noGrp="1"/>
          </p:cNvSpPr>
          <p:nvPr>
            <p:ph type="ftr" sz="quarter" idx="11"/>
          </p:nvPr>
        </p:nvSpPr>
        <p:spPr/>
        <p:txBody>
          <a:bodyPr/>
          <a:lstStyle/>
          <a:p>
            <a:r>
              <a:rPr lang="en-AU" smtClean="0"/>
              <a:t>Productivity and pay</a:t>
            </a:r>
            <a:endParaRPr lang="en-AU"/>
          </a:p>
        </p:txBody>
      </p:sp>
      <p:sp>
        <p:nvSpPr>
          <p:cNvPr id="6" name="Slide Number Placeholder 5"/>
          <p:cNvSpPr>
            <a:spLocks noGrp="1"/>
          </p:cNvSpPr>
          <p:nvPr>
            <p:ph type="sldNum" sz="quarter" idx="12"/>
          </p:nvPr>
        </p:nvSpPr>
        <p:spPr/>
        <p:txBody>
          <a:bodyPr/>
          <a:lstStyle/>
          <a:p>
            <a:fld id="{436C5D8F-1103-4EBE-B044-EEA833359EFD}"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338C5E5C-A43E-44E7-8B7B-10465406B866}" type="datetime1">
              <a:rPr lang="en-AU" smtClean="0"/>
              <a:t>4/12/2015</a:t>
            </a:fld>
            <a:endParaRPr lang="en-AU"/>
          </a:p>
        </p:txBody>
      </p:sp>
      <p:sp>
        <p:nvSpPr>
          <p:cNvPr id="5" name="Footer Placeholder 4"/>
          <p:cNvSpPr>
            <a:spLocks noGrp="1"/>
          </p:cNvSpPr>
          <p:nvPr>
            <p:ph type="ftr" sz="quarter" idx="11"/>
          </p:nvPr>
        </p:nvSpPr>
        <p:spPr/>
        <p:txBody>
          <a:bodyPr/>
          <a:lstStyle/>
          <a:p>
            <a:r>
              <a:rPr lang="en-AU" smtClean="0"/>
              <a:t>Productivity and pay</a:t>
            </a:r>
            <a:endParaRPr lang="en-AU"/>
          </a:p>
        </p:txBody>
      </p:sp>
      <p:sp>
        <p:nvSpPr>
          <p:cNvPr id="6" name="Slide Number Placeholder 5"/>
          <p:cNvSpPr>
            <a:spLocks noGrp="1"/>
          </p:cNvSpPr>
          <p:nvPr>
            <p:ph type="sldNum" sz="quarter" idx="12"/>
          </p:nvPr>
        </p:nvSpPr>
        <p:spPr/>
        <p:txBody>
          <a:bodyPr/>
          <a:lstStyle/>
          <a:p>
            <a:fld id="{436C5D8F-1103-4EBE-B044-EEA833359EFD}"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DFBDFC-0A70-4A58-B7D8-089DB80A14C6}" type="datetime1">
              <a:rPr lang="en-AU" smtClean="0"/>
              <a:t>4/12/2015</a:t>
            </a:fld>
            <a:endParaRPr lang="en-AU"/>
          </a:p>
        </p:txBody>
      </p:sp>
      <p:sp>
        <p:nvSpPr>
          <p:cNvPr id="5" name="Footer Placeholder 4"/>
          <p:cNvSpPr>
            <a:spLocks noGrp="1"/>
          </p:cNvSpPr>
          <p:nvPr>
            <p:ph type="ftr" sz="quarter" idx="11"/>
          </p:nvPr>
        </p:nvSpPr>
        <p:spPr/>
        <p:txBody>
          <a:bodyPr/>
          <a:lstStyle/>
          <a:p>
            <a:r>
              <a:rPr lang="en-AU" smtClean="0"/>
              <a:t>Productivity and pay</a:t>
            </a:r>
            <a:endParaRPr lang="en-AU"/>
          </a:p>
        </p:txBody>
      </p:sp>
      <p:sp>
        <p:nvSpPr>
          <p:cNvPr id="6" name="Slide Number Placeholder 5"/>
          <p:cNvSpPr>
            <a:spLocks noGrp="1"/>
          </p:cNvSpPr>
          <p:nvPr>
            <p:ph type="sldNum" sz="quarter" idx="12"/>
          </p:nvPr>
        </p:nvSpPr>
        <p:spPr/>
        <p:txBody>
          <a:bodyPr/>
          <a:lstStyle/>
          <a:p>
            <a:fld id="{436C5D8F-1103-4EBE-B044-EEA833359EFD}" type="slidenum">
              <a:rPr lang="en-AU" smtClean="0"/>
              <a:t>‹#›</a:t>
            </a:fld>
            <a:endParaRPr lang="en-A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E0B17D6-7910-429E-9BCF-BA0F0F1A6F93}" type="datetime1">
              <a:rPr lang="en-AU" smtClean="0"/>
              <a:t>4/12/2015</a:t>
            </a:fld>
            <a:endParaRPr lang="en-AU"/>
          </a:p>
        </p:txBody>
      </p:sp>
      <p:sp>
        <p:nvSpPr>
          <p:cNvPr id="6" name="Footer Placeholder 5"/>
          <p:cNvSpPr>
            <a:spLocks noGrp="1"/>
          </p:cNvSpPr>
          <p:nvPr>
            <p:ph type="ftr" sz="quarter" idx="11"/>
          </p:nvPr>
        </p:nvSpPr>
        <p:spPr/>
        <p:txBody>
          <a:bodyPr/>
          <a:lstStyle/>
          <a:p>
            <a:r>
              <a:rPr lang="en-AU" smtClean="0"/>
              <a:t>Productivity and pay</a:t>
            </a:r>
            <a:endParaRPr lang="en-AU"/>
          </a:p>
        </p:txBody>
      </p:sp>
      <p:sp>
        <p:nvSpPr>
          <p:cNvPr id="7" name="Slide Number Placeholder 6"/>
          <p:cNvSpPr>
            <a:spLocks noGrp="1"/>
          </p:cNvSpPr>
          <p:nvPr>
            <p:ph type="sldNum" sz="quarter" idx="12"/>
          </p:nvPr>
        </p:nvSpPr>
        <p:spPr/>
        <p:txBody>
          <a:bodyPr/>
          <a:lstStyle/>
          <a:p>
            <a:fld id="{436C5D8F-1103-4EBE-B044-EEA833359EFD}" type="slidenum">
              <a:rPr lang="en-AU" smtClean="0"/>
              <a:t>‹#›</a:t>
            </a:fld>
            <a:endParaRPr lang="en-AU"/>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797AE45-26BE-4253-B01A-6CE26585CD26}" type="datetime1">
              <a:rPr lang="en-AU" smtClean="0"/>
              <a:t>4/12/2015</a:t>
            </a:fld>
            <a:endParaRPr lang="en-AU"/>
          </a:p>
        </p:txBody>
      </p:sp>
      <p:sp>
        <p:nvSpPr>
          <p:cNvPr id="8" name="Footer Placeholder 7"/>
          <p:cNvSpPr>
            <a:spLocks noGrp="1"/>
          </p:cNvSpPr>
          <p:nvPr>
            <p:ph type="ftr" sz="quarter" idx="11"/>
          </p:nvPr>
        </p:nvSpPr>
        <p:spPr/>
        <p:txBody>
          <a:bodyPr/>
          <a:lstStyle/>
          <a:p>
            <a:r>
              <a:rPr lang="en-AU" smtClean="0"/>
              <a:t>Productivity and pay</a:t>
            </a:r>
            <a:endParaRPr lang="en-AU"/>
          </a:p>
        </p:txBody>
      </p:sp>
      <p:sp>
        <p:nvSpPr>
          <p:cNvPr id="9" name="Slide Number Placeholder 8"/>
          <p:cNvSpPr>
            <a:spLocks noGrp="1"/>
          </p:cNvSpPr>
          <p:nvPr>
            <p:ph type="sldNum" sz="quarter" idx="12"/>
          </p:nvPr>
        </p:nvSpPr>
        <p:spPr/>
        <p:txBody>
          <a:bodyPr/>
          <a:lstStyle/>
          <a:p>
            <a:fld id="{436C5D8F-1103-4EBE-B044-EEA833359EFD}" type="slidenum">
              <a:rPr lang="en-AU" smtClean="0"/>
              <a:t>‹#›</a:t>
            </a:fld>
            <a:endParaRPr lang="en-AU"/>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D3B533-7CDA-45AF-A0A7-DAF1EE328FBF}" type="datetime1">
              <a:rPr lang="en-AU" smtClean="0"/>
              <a:t>4/12/2015</a:t>
            </a:fld>
            <a:endParaRPr lang="en-AU"/>
          </a:p>
        </p:txBody>
      </p:sp>
      <p:sp>
        <p:nvSpPr>
          <p:cNvPr id="4" name="Footer Placeholder 3"/>
          <p:cNvSpPr>
            <a:spLocks noGrp="1"/>
          </p:cNvSpPr>
          <p:nvPr>
            <p:ph type="ftr" sz="quarter" idx="11"/>
          </p:nvPr>
        </p:nvSpPr>
        <p:spPr/>
        <p:txBody>
          <a:bodyPr/>
          <a:lstStyle/>
          <a:p>
            <a:r>
              <a:rPr lang="en-AU" smtClean="0"/>
              <a:t>Productivity and pay</a:t>
            </a:r>
            <a:endParaRPr lang="en-AU"/>
          </a:p>
        </p:txBody>
      </p:sp>
      <p:sp>
        <p:nvSpPr>
          <p:cNvPr id="5" name="Slide Number Placeholder 4"/>
          <p:cNvSpPr>
            <a:spLocks noGrp="1"/>
          </p:cNvSpPr>
          <p:nvPr>
            <p:ph type="sldNum" sz="quarter" idx="12"/>
          </p:nvPr>
        </p:nvSpPr>
        <p:spPr/>
        <p:txBody>
          <a:bodyPr/>
          <a:lstStyle/>
          <a:p>
            <a:fld id="{436C5D8F-1103-4EBE-B044-EEA833359EFD}"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3D790-38B6-46E5-8E8E-8ABC0F53B4B2}" type="datetime1">
              <a:rPr lang="en-AU" smtClean="0"/>
              <a:t>4/12/2015</a:t>
            </a:fld>
            <a:endParaRPr lang="en-AU"/>
          </a:p>
        </p:txBody>
      </p:sp>
      <p:sp>
        <p:nvSpPr>
          <p:cNvPr id="3" name="Footer Placeholder 2"/>
          <p:cNvSpPr>
            <a:spLocks noGrp="1"/>
          </p:cNvSpPr>
          <p:nvPr>
            <p:ph type="ftr" sz="quarter" idx="11"/>
          </p:nvPr>
        </p:nvSpPr>
        <p:spPr/>
        <p:txBody>
          <a:bodyPr/>
          <a:lstStyle/>
          <a:p>
            <a:r>
              <a:rPr lang="en-AU" smtClean="0"/>
              <a:t>Productivity and pay</a:t>
            </a:r>
            <a:endParaRPr lang="en-AU"/>
          </a:p>
        </p:txBody>
      </p:sp>
      <p:sp>
        <p:nvSpPr>
          <p:cNvPr id="4" name="Slide Number Placeholder 3"/>
          <p:cNvSpPr>
            <a:spLocks noGrp="1"/>
          </p:cNvSpPr>
          <p:nvPr>
            <p:ph type="sldNum" sz="quarter" idx="12"/>
          </p:nvPr>
        </p:nvSpPr>
        <p:spPr/>
        <p:txBody>
          <a:bodyPr/>
          <a:lstStyle/>
          <a:p>
            <a:fld id="{436C5D8F-1103-4EBE-B044-EEA833359EFD}"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B8AEED-4A8D-4BF1-A4AF-CA68416786B3}" type="datetime1">
              <a:rPr lang="en-AU" smtClean="0"/>
              <a:t>4/12/2015</a:t>
            </a:fld>
            <a:endParaRPr lang="en-AU"/>
          </a:p>
        </p:txBody>
      </p:sp>
      <p:sp>
        <p:nvSpPr>
          <p:cNvPr id="6" name="Footer Placeholder 5"/>
          <p:cNvSpPr>
            <a:spLocks noGrp="1"/>
          </p:cNvSpPr>
          <p:nvPr>
            <p:ph type="ftr" sz="quarter" idx="11"/>
          </p:nvPr>
        </p:nvSpPr>
        <p:spPr/>
        <p:txBody>
          <a:bodyPr/>
          <a:lstStyle/>
          <a:p>
            <a:r>
              <a:rPr lang="en-AU" smtClean="0"/>
              <a:t>Productivity and pay</a:t>
            </a:r>
            <a:endParaRPr lang="en-AU"/>
          </a:p>
        </p:txBody>
      </p:sp>
      <p:sp>
        <p:nvSpPr>
          <p:cNvPr id="7" name="Slide Number Placeholder 6"/>
          <p:cNvSpPr>
            <a:spLocks noGrp="1"/>
          </p:cNvSpPr>
          <p:nvPr>
            <p:ph type="sldNum" sz="quarter" idx="12"/>
          </p:nvPr>
        </p:nvSpPr>
        <p:spPr/>
        <p:txBody>
          <a:bodyPr/>
          <a:lstStyle/>
          <a:p>
            <a:fld id="{436C5D8F-1103-4EBE-B044-EEA833359EFD}"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B5F50B-E287-4631-86E6-5E9BFA27E246}" type="datetime1">
              <a:rPr lang="en-AU" smtClean="0"/>
              <a:t>4/12/2015</a:t>
            </a:fld>
            <a:endParaRPr lang="en-AU"/>
          </a:p>
        </p:txBody>
      </p:sp>
      <p:sp>
        <p:nvSpPr>
          <p:cNvPr id="6" name="Footer Placeholder 5"/>
          <p:cNvSpPr>
            <a:spLocks noGrp="1"/>
          </p:cNvSpPr>
          <p:nvPr>
            <p:ph type="ftr" sz="quarter" idx="11"/>
          </p:nvPr>
        </p:nvSpPr>
        <p:spPr/>
        <p:txBody>
          <a:bodyPr/>
          <a:lstStyle/>
          <a:p>
            <a:r>
              <a:rPr lang="en-AU" smtClean="0"/>
              <a:t>Productivity and pay</a:t>
            </a:r>
            <a:endParaRPr lang="en-AU"/>
          </a:p>
        </p:txBody>
      </p:sp>
      <p:sp>
        <p:nvSpPr>
          <p:cNvPr id="7" name="Slide Number Placeholder 6"/>
          <p:cNvSpPr>
            <a:spLocks noGrp="1"/>
          </p:cNvSpPr>
          <p:nvPr>
            <p:ph type="sldNum" sz="quarter" idx="12"/>
          </p:nvPr>
        </p:nvSpPr>
        <p:spPr/>
        <p:txBody>
          <a:bodyPr/>
          <a:lstStyle/>
          <a:p>
            <a:fld id="{436C5D8F-1103-4EBE-B044-EEA833359EFD}"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1740EB3-FF59-4009-8E48-20E9313AC412}" type="datetime1">
              <a:rPr lang="en-AU" smtClean="0"/>
              <a:t>4/12/2015</a:t>
            </a:fld>
            <a:endParaRPr lang="en-A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AU" smtClean="0"/>
              <a:t>Productivity and pay</a:t>
            </a:r>
            <a:endParaRPr lang="en-A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36C5D8F-1103-4EBE-B044-EEA833359EFD}" type="slidenum">
              <a:rPr lang="en-AU" smtClean="0"/>
              <a:t>‹#›</a:t>
            </a:fld>
            <a:endParaRPr lang="en-A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484784"/>
            <a:ext cx="7772400" cy="3103985"/>
          </a:xfrm>
        </p:spPr>
        <p:txBody>
          <a:bodyPr/>
          <a:lstStyle/>
          <a:p>
            <a:r>
              <a:rPr lang="en-AU" sz="6000" dirty="0" smtClean="0"/>
              <a:t>Productivity and pay: </a:t>
            </a:r>
            <a:r>
              <a:rPr lang="en-AU" sz="4400" dirty="0" smtClean="0"/>
              <a:t>Developments </a:t>
            </a:r>
            <a:r>
              <a:rPr lang="en-AU" sz="4400" smtClean="0"/>
              <a:t>&amp; issues in </a:t>
            </a:r>
            <a:r>
              <a:rPr lang="en-AU" sz="4400" dirty="0" smtClean="0"/>
              <a:t>labour’s share of income gains</a:t>
            </a:r>
            <a:endParaRPr lang="en-AU" sz="4400" dirty="0"/>
          </a:p>
        </p:txBody>
      </p:sp>
      <p:sp>
        <p:nvSpPr>
          <p:cNvPr id="3" name="Subtitle 2"/>
          <p:cNvSpPr>
            <a:spLocks noGrp="1"/>
          </p:cNvSpPr>
          <p:nvPr>
            <p:ph type="subTitle" idx="1"/>
          </p:nvPr>
        </p:nvSpPr>
        <p:spPr/>
        <p:txBody>
          <a:bodyPr>
            <a:normAutofit/>
          </a:bodyPr>
          <a:lstStyle/>
          <a:p>
            <a:r>
              <a:rPr lang="en-AU" dirty="0" smtClean="0">
                <a:solidFill>
                  <a:schemeClr val="tx1"/>
                </a:solidFill>
              </a:rPr>
              <a:t>Dean Parham</a:t>
            </a:r>
          </a:p>
          <a:p>
            <a:r>
              <a:rPr lang="en-AU" sz="1400" dirty="0" err="1" smtClean="0"/>
              <a:t>Deepa</a:t>
            </a:r>
            <a:r>
              <a:rPr lang="en-AU" sz="1400" dirty="0" smtClean="0"/>
              <a:t> Economics</a:t>
            </a:r>
          </a:p>
          <a:p>
            <a:r>
              <a:rPr lang="en-AU" sz="1400" dirty="0" smtClean="0"/>
              <a:t>parham.dean@gmail.com</a:t>
            </a:r>
            <a:endParaRPr lang="en-AU" sz="1400" dirty="0"/>
          </a:p>
        </p:txBody>
      </p:sp>
      <p:sp>
        <p:nvSpPr>
          <p:cNvPr id="4" name="TextBox 3"/>
          <p:cNvSpPr txBox="1"/>
          <p:nvPr/>
        </p:nvSpPr>
        <p:spPr>
          <a:xfrm>
            <a:off x="1835696" y="476672"/>
            <a:ext cx="6192688" cy="1138773"/>
          </a:xfrm>
          <a:prstGeom prst="rect">
            <a:avLst/>
          </a:prstGeom>
          <a:noFill/>
        </p:spPr>
        <p:txBody>
          <a:bodyPr wrap="square" rtlCol="0">
            <a:spAutoFit/>
          </a:bodyPr>
          <a:lstStyle/>
          <a:p>
            <a:pPr algn="ctr"/>
            <a:r>
              <a:rPr lang="en-AU" i="1" dirty="0" smtClean="0">
                <a:solidFill>
                  <a:schemeClr val="bg1">
                    <a:lumMod val="50000"/>
                  </a:schemeClr>
                </a:solidFill>
                <a:latin typeface="+mj-lt"/>
              </a:rPr>
              <a:t>Workplace Relations Lecture Series</a:t>
            </a:r>
          </a:p>
          <a:p>
            <a:pPr algn="ctr"/>
            <a:r>
              <a:rPr lang="en-AU" sz="1600" dirty="0" smtClean="0">
                <a:solidFill>
                  <a:schemeClr val="bg1">
                    <a:lumMod val="50000"/>
                  </a:schemeClr>
                </a:solidFill>
                <a:latin typeface="+mj-lt"/>
              </a:rPr>
              <a:t>Fair Work Commission </a:t>
            </a:r>
          </a:p>
          <a:p>
            <a:pPr algn="ctr"/>
            <a:r>
              <a:rPr lang="en-AU" sz="1600" dirty="0" smtClean="0">
                <a:solidFill>
                  <a:schemeClr val="bg1">
                    <a:lumMod val="50000"/>
                  </a:schemeClr>
                </a:solidFill>
                <a:latin typeface="+mj-lt"/>
              </a:rPr>
              <a:t>Centre for Employment &amp; Labour Relations Law</a:t>
            </a:r>
          </a:p>
          <a:p>
            <a:pPr algn="ctr"/>
            <a:r>
              <a:rPr lang="en-AU" dirty="0" smtClean="0">
                <a:solidFill>
                  <a:schemeClr val="bg1">
                    <a:lumMod val="50000"/>
                  </a:schemeClr>
                </a:solidFill>
                <a:latin typeface="+mj-lt"/>
              </a:rPr>
              <a:t>Melbourne, 16 August 2013</a:t>
            </a:r>
            <a:endParaRPr lang="en-AU" dirty="0">
              <a:solidFill>
                <a:schemeClr val="bg1">
                  <a:lumMod val="50000"/>
                </a:schemeClr>
              </a:solidFill>
              <a:latin typeface="+mj-lt"/>
            </a:endParaRPr>
          </a:p>
        </p:txBody>
      </p:sp>
    </p:spTree>
    <p:extLst>
      <p:ext uri="{BB962C8B-B14F-4D97-AF65-F5344CB8AC3E}">
        <p14:creationId xmlns:p14="http://schemas.microsoft.com/office/powerpoint/2010/main" val="2263509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AU" sz="4400" dirty="0" smtClean="0"/>
              <a:t>Stronger output price inflation, not slower wage growth</a:t>
            </a:r>
            <a:endParaRPr lang="en-AU" sz="4400" dirty="0"/>
          </a:p>
        </p:txBody>
      </p:sp>
      <p:sp>
        <p:nvSpPr>
          <p:cNvPr id="4" name="Footer Placeholder 3"/>
          <p:cNvSpPr>
            <a:spLocks noGrp="1"/>
          </p:cNvSpPr>
          <p:nvPr>
            <p:ph type="ftr" sz="quarter" idx="11"/>
          </p:nvPr>
        </p:nvSpPr>
        <p:spPr/>
        <p:txBody>
          <a:bodyPr/>
          <a:lstStyle/>
          <a:p>
            <a:r>
              <a:rPr lang="en-AU" smtClean="0"/>
              <a:t>Productivity and pay</a:t>
            </a:r>
            <a:endParaRPr lang="en-AU"/>
          </a:p>
        </p:txBody>
      </p:sp>
      <p:sp>
        <p:nvSpPr>
          <p:cNvPr id="5" name="Slide Number Placeholder 4"/>
          <p:cNvSpPr>
            <a:spLocks noGrp="1"/>
          </p:cNvSpPr>
          <p:nvPr>
            <p:ph type="sldNum" sz="quarter" idx="12"/>
          </p:nvPr>
        </p:nvSpPr>
        <p:spPr/>
        <p:txBody>
          <a:bodyPr/>
          <a:lstStyle/>
          <a:p>
            <a:fld id="{436C5D8F-1103-4EBE-B044-EEA833359EFD}" type="slidenum">
              <a:rPr lang="en-AU" smtClean="0"/>
              <a:t>10</a:t>
            </a:fld>
            <a:endParaRPr lang="en-AU"/>
          </a:p>
        </p:txBody>
      </p:sp>
      <p:graphicFrame>
        <p:nvGraphicFramePr>
          <p:cNvPr id="6" name="Content Placeholder 5" descr="Growth in the real product wage fell further than productivity growth, not because of any slowdown in growth in nominal wages, but because of higher product price inflation " title="The lower real cost of labour was due to higher product price inflation "/>
          <p:cNvGraphicFramePr>
            <a:graphicFrameLocks noGrp="1"/>
          </p:cNvGraphicFramePr>
          <p:nvPr>
            <p:ph idx="1"/>
            <p:extLst>
              <p:ext uri="{D42A27DB-BD31-4B8C-83A1-F6EECF244321}">
                <p14:modId xmlns:p14="http://schemas.microsoft.com/office/powerpoint/2010/main" val="1830431781"/>
              </p:ext>
            </p:extLst>
          </p:nvPr>
        </p:nvGraphicFramePr>
        <p:xfrm>
          <a:off x="755576" y="1988840"/>
          <a:ext cx="7715200" cy="413732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23528" y="1787624"/>
            <a:ext cx="1008112" cy="230832"/>
          </a:xfrm>
          <a:prstGeom prst="rect">
            <a:avLst/>
          </a:prstGeom>
          <a:noFill/>
        </p:spPr>
        <p:txBody>
          <a:bodyPr wrap="square" rtlCol="0">
            <a:spAutoFit/>
          </a:bodyPr>
          <a:lstStyle/>
          <a:p>
            <a:r>
              <a:rPr lang="en-AU" sz="900" dirty="0" smtClean="0">
                <a:solidFill>
                  <a:schemeClr val="bg1">
                    <a:lumMod val="50000"/>
                  </a:schemeClr>
                </a:solidFill>
              </a:rPr>
              <a:t>% per year</a:t>
            </a:r>
            <a:endParaRPr lang="en-AU" sz="900" dirty="0">
              <a:solidFill>
                <a:schemeClr val="bg1">
                  <a:lumMod val="50000"/>
                </a:schemeClr>
              </a:solidFill>
            </a:endParaRPr>
          </a:p>
        </p:txBody>
      </p:sp>
      <p:sp>
        <p:nvSpPr>
          <p:cNvPr id="8" name="TextBox 7"/>
          <p:cNvSpPr txBox="1"/>
          <p:nvPr/>
        </p:nvSpPr>
        <p:spPr>
          <a:xfrm>
            <a:off x="6300192" y="6165304"/>
            <a:ext cx="2160240" cy="230832"/>
          </a:xfrm>
          <a:prstGeom prst="rect">
            <a:avLst/>
          </a:prstGeom>
          <a:noFill/>
        </p:spPr>
        <p:txBody>
          <a:bodyPr wrap="square" rtlCol="0">
            <a:spAutoFit/>
          </a:bodyPr>
          <a:lstStyle/>
          <a:p>
            <a:r>
              <a:rPr lang="en-AU" sz="900" dirty="0" smtClean="0">
                <a:solidFill>
                  <a:schemeClr val="bg1">
                    <a:lumMod val="50000"/>
                  </a:schemeClr>
                </a:solidFill>
              </a:rPr>
              <a:t>Source: Parham (2013) forthcoming</a:t>
            </a:r>
            <a:endParaRPr lang="en-AU" sz="900" dirty="0">
              <a:solidFill>
                <a:schemeClr val="bg1">
                  <a:lumMod val="50000"/>
                </a:schemeClr>
              </a:solidFill>
            </a:endParaRPr>
          </a:p>
        </p:txBody>
      </p:sp>
    </p:spTree>
    <p:extLst>
      <p:ext uri="{BB962C8B-B14F-4D97-AF65-F5344CB8AC3E}">
        <p14:creationId xmlns:p14="http://schemas.microsoft.com/office/powerpoint/2010/main" val="31358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600200"/>
          </a:xfrm>
        </p:spPr>
        <p:txBody>
          <a:bodyPr/>
          <a:lstStyle/>
          <a:p>
            <a:pPr>
              <a:lnSpc>
                <a:spcPct val="100000"/>
              </a:lnSpc>
            </a:pPr>
            <a:r>
              <a:rPr lang="en-AU" sz="3600" dirty="0" smtClean="0"/>
              <a:t>Terms of trade drove a wedge between product prices and consumer prices</a:t>
            </a:r>
            <a:endParaRPr lang="en-AU" sz="3600" dirty="0"/>
          </a:p>
        </p:txBody>
      </p:sp>
      <p:sp>
        <p:nvSpPr>
          <p:cNvPr id="4" name="Footer Placeholder 3"/>
          <p:cNvSpPr>
            <a:spLocks noGrp="1"/>
          </p:cNvSpPr>
          <p:nvPr>
            <p:ph type="ftr" sz="quarter" idx="11"/>
          </p:nvPr>
        </p:nvSpPr>
        <p:spPr/>
        <p:txBody>
          <a:bodyPr/>
          <a:lstStyle/>
          <a:p>
            <a:r>
              <a:rPr lang="en-AU" smtClean="0"/>
              <a:t>Productivity and pay</a:t>
            </a:r>
            <a:endParaRPr lang="en-AU"/>
          </a:p>
        </p:txBody>
      </p:sp>
      <p:sp>
        <p:nvSpPr>
          <p:cNvPr id="5" name="Slide Number Placeholder 4"/>
          <p:cNvSpPr>
            <a:spLocks noGrp="1"/>
          </p:cNvSpPr>
          <p:nvPr>
            <p:ph type="sldNum" sz="quarter" idx="12"/>
          </p:nvPr>
        </p:nvSpPr>
        <p:spPr/>
        <p:txBody>
          <a:bodyPr/>
          <a:lstStyle/>
          <a:p>
            <a:fld id="{436C5D8F-1103-4EBE-B044-EEA833359EFD}" type="slidenum">
              <a:rPr lang="en-AU" smtClean="0"/>
              <a:t>11</a:t>
            </a:fld>
            <a:endParaRPr lang="en-AU"/>
          </a:p>
        </p:txBody>
      </p:sp>
      <p:graphicFrame>
        <p:nvGraphicFramePr>
          <p:cNvPr id="6" name="Content Placeholder 5" descr="Rise in the terms of trade, which drove a wedge between movements in product prices (prices of the goods and services that Australia produces) and consumer prices (prices of goods and services that Australians consume) " title="The terms of trade drove a wedge between product prices and consumption prices"/>
          <p:cNvGraphicFramePr>
            <a:graphicFrameLocks noGrp="1"/>
          </p:cNvGraphicFramePr>
          <p:nvPr>
            <p:ph idx="1"/>
            <p:extLst>
              <p:ext uri="{D42A27DB-BD31-4B8C-83A1-F6EECF244321}">
                <p14:modId xmlns:p14="http://schemas.microsoft.com/office/powerpoint/2010/main" val="3142861234"/>
              </p:ext>
            </p:extLst>
          </p:nvPr>
        </p:nvGraphicFramePr>
        <p:xfrm>
          <a:off x="539552" y="1916832"/>
          <a:ext cx="7859216" cy="420933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79512" y="1558249"/>
            <a:ext cx="864096" cy="369332"/>
          </a:xfrm>
          <a:prstGeom prst="rect">
            <a:avLst/>
          </a:prstGeom>
          <a:noFill/>
        </p:spPr>
        <p:txBody>
          <a:bodyPr wrap="square" rtlCol="0">
            <a:spAutoFit/>
          </a:bodyPr>
          <a:lstStyle/>
          <a:p>
            <a:pPr algn="r"/>
            <a:r>
              <a:rPr lang="en-AU" sz="900" dirty="0" smtClean="0">
                <a:solidFill>
                  <a:schemeClr val="bg1">
                    <a:lumMod val="50000"/>
                  </a:schemeClr>
                </a:solidFill>
              </a:rPr>
              <a:t>index</a:t>
            </a:r>
          </a:p>
          <a:p>
            <a:pPr algn="r"/>
            <a:r>
              <a:rPr lang="en-AU" sz="900" dirty="0" smtClean="0">
                <a:solidFill>
                  <a:schemeClr val="bg1">
                    <a:lumMod val="50000"/>
                  </a:schemeClr>
                </a:solidFill>
              </a:rPr>
              <a:t>1999-00=100</a:t>
            </a:r>
            <a:endParaRPr lang="en-AU" sz="900" dirty="0">
              <a:solidFill>
                <a:schemeClr val="bg1">
                  <a:lumMod val="50000"/>
                </a:schemeClr>
              </a:solidFill>
            </a:endParaRPr>
          </a:p>
        </p:txBody>
      </p:sp>
      <p:sp>
        <p:nvSpPr>
          <p:cNvPr id="8" name="TextBox 7"/>
          <p:cNvSpPr txBox="1"/>
          <p:nvPr/>
        </p:nvSpPr>
        <p:spPr>
          <a:xfrm>
            <a:off x="6372200" y="6165304"/>
            <a:ext cx="2016224" cy="230832"/>
          </a:xfrm>
          <a:prstGeom prst="rect">
            <a:avLst/>
          </a:prstGeom>
          <a:noFill/>
        </p:spPr>
        <p:txBody>
          <a:bodyPr wrap="square" rtlCol="0">
            <a:spAutoFit/>
          </a:bodyPr>
          <a:lstStyle/>
          <a:p>
            <a:r>
              <a:rPr lang="en-AU" sz="900" dirty="0" smtClean="0">
                <a:solidFill>
                  <a:schemeClr val="bg1">
                    <a:lumMod val="50000"/>
                  </a:schemeClr>
                </a:solidFill>
              </a:rPr>
              <a:t>Source: Parham (2013) forthcoming</a:t>
            </a:r>
            <a:endParaRPr lang="en-AU" sz="900" dirty="0">
              <a:solidFill>
                <a:schemeClr val="bg1">
                  <a:lumMod val="50000"/>
                </a:schemeClr>
              </a:solidFill>
            </a:endParaRPr>
          </a:p>
        </p:txBody>
      </p:sp>
    </p:spTree>
    <p:extLst>
      <p:ext uri="{BB962C8B-B14F-4D97-AF65-F5344CB8AC3E}">
        <p14:creationId xmlns:p14="http://schemas.microsoft.com/office/powerpoint/2010/main" val="3902414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Real consumption wage</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7544" y="2132856"/>
                <a:ext cx="8229600" cy="3384376"/>
              </a:xfrm>
            </p:spPr>
            <p:txBody>
              <a:bodyPr/>
              <a:lstStyle/>
              <a:p>
                <a14:m>
                  <m:oMath xmlns:m="http://schemas.openxmlformats.org/officeDocument/2006/math">
                    <m:r>
                      <a:rPr lang="en-AU" b="0" i="1" smtClean="0">
                        <a:latin typeface="Cambria Math"/>
                      </a:rPr>
                      <m:t>𝑅𝐶𝑊</m:t>
                    </m:r>
                    <m:r>
                      <a:rPr lang="en-AU" b="0" i="1" smtClean="0">
                        <a:latin typeface="Cambria Math"/>
                      </a:rPr>
                      <m:t>= </m:t>
                    </m:r>
                    <m:f>
                      <m:fPr>
                        <m:ctrlPr>
                          <a:rPr lang="en-AU" b="0" i="1" smtClean="0">
                            <a:latin typeface="Cambria Math"/>
                          </a:rPr>
                        </m:ctrlPr>
                      </m:fPr>
                      <m:num>
                        <m:r>
                          <a:rPr lang="en-AU" b="0" i="1" smtClean="0">
                            <a:latin typeface="Cambria Math"/>
                          </a:rPr>
                          <m:t>𝑁𝑜𝑚𝑖𝑛𝑎𝑙</m:t>
                        </m:r>
                        <m:r>
                          <a:rPr lang="en-AU" b="0" i="1" smtClean="0">
                            <a:latin typeface="Cambria Math"/>
                          </a:rPr>
                          <m:t> </m:t>
                        </m:r>
                        <m:r>
                          <a:rPr lang="en-AU" b="0" i="1" smtClean="0">
                            <a:latin typeface="Cambria Math"/>
                          </a:rPr>
                          <m:t>𝑎𝑣𝑒𝑟𝑎𝑔𝑒</m:t>
                        </m:r>
                        <m:r>
                          <a:rPr lang="en-AU" b="0" i="1" smtClean="0">
                            <a:latin typeface="Cambria Math"/>
                          </a:rPr>
                          <m:t> </m:t>
                        </m:r>
                        <m:r>
                          <a:rPr lang="en-AU" b="0" i="1" smtClean="0">
                            <a:latin typeface="Cambria Math"/>
                          </a:rPr>
                          <m:t>h𝑜𝑢𝑟𝑙𝑦</m:t>
                        </m:r>
                        <m:r>
                          <a:rPr lang="en-AU" b="0" i="1" smtClean="0">
                            <a:latin typeface="Cambria Math"/>
                          </a:rPr>
                          <m:t> </m:t>
                        </m:r>
                        <m:r>
                          <a:rPr lang="en-AU" b="0" i="1" smtClean="0">
                            <a:latin typeface="Cambria Math"/>
                          </a:rPr>
                          <m:t>𝑤𝑎𝑔𝑒</m:t>
                        </m:r>
                      </m:num>
                      <m:den>
                        <m:r>
                          <a:rPr lang="en-AU" b="0" i="1" smtClean="0">
                            <a:latin typeface="Cambria Math"/>
                          </a:rPr>
                          <m:t>𝐶𝑜𝑛𝑠𝑢𝑚𝑒𝑟</m:t>
                        </m:r>
                        <m:r>
                          <a:rPr lang="en-AU" b="0" i="1" smtClean="0">
                            <a:latin typeface="Cambria Math"/>
                          </a:rPr>
                          <m:t> </m:t>
                        </m:r>
                        <m:r>
                          <a:rPr lang="en-AU" b="0" i="1" smtClean="0">
                            <a:latin typeface="Cambria Math"/>
                          </a:rPr>
                          <m:t>𝑝𝑟𝑖𝑐𝑒𝑠</m:t>
                        </m:r>
                      </m:den>
                    </m:f>
                  </m:oMath>
                </a14:m>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7544" y="2132856"/>
                <a:ext cx="8229600" cy="3384376"/>
              </a:xfrm>
              <a:blipFill rotWithShape="1">
                <a:blip r:embed="rId2"/>
                <a:stretch>
                  <a:fillRect/>
                </a:stretch>
              </a:blipFill>
            </p:spPr>
            <p:txBody>
              <a:bodyPr/>
              <a:lstStyle/>
              <a:p>
                <a:r>
                  <a:rPr lang="en-AU">
                    <a:noFill/>
                  </a:rPr>
                  <a:t> </a:t>
                </a:r>
              </a:p>
            </p:txBody>
          </p:sp>
        </mc:Fallback>
      </mc:AlternateContent>
      <p:sp>
        <p:nvSpPr>
          <p:cNvPr id="4" name="Footer Placeholder 3"/>
          <p:cNvSpPr>
            <a:spLocks noGrp="1"/>
          </p:cNvSpPr>
          <p:nvPr>
            <p:ph type="ftr" sz="quarter" idx="11"/>
          </p:nvPr>
        </p:nvSpPr>
        <p:spPr/>
        <p:txBody>
          <a:bodyPr/>
          <a:lstStyle/>
          <a:p>
            <a:r>
              <a:rPr lang="en-AU" smtClean="0"/>
              <a:t>Productivity and pay</a:t>
            </a:r>
            <a:endParaRPr lang="en-AU"/>
          </a:p>
        </p:txBody>
      </p:sp>
      <p:sp>
        <p:nvSpPr>
          <p:cNvPr id="5" name="Slide Number Placeholder 4"/>
          <p:cNvSpPr>
            <a:spLocks noGrp="1"/>
          </p:cNvSpPr>
          <p:nvPr>
            <p:ph type="sldNum" sz="quarter" idx="12"/>
          </p:nvPr>
        </p:nvSpPr>
        <p:spPr/>
        <p:txBody>
          <a:bodyPr/>
          <a:lstStyle/>
          <a:p>
            <a:fld id="{436C5D8F-1103-4EBE-B044-EEA833359EFD}" type="slidenum">
              <a:rPr lang="en-AU" smtClean="0"/>
              <a:t>12</a:t>
            </a:fld>
            <a:endParaRPr lang="en-AU"/>
          </a:p>
        </p:txBody>
      </p:sp>
    </p:spTree>
    <p:extLst>
      <p:ext uri="{BB962C8B-B14F-4D97-AF65-F5344CB8AC3E}">
        <p14:creationId xmlns:p14="http://schemas.microsoft.com/office/powerpoint/2010/main" val="545051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800" dirty="0" smtClean="0"/>
              <a:t>Growth in RPW fell behind LP growth. RCW did not</a:t>
            </a:r>
            <a:endParaRPr lang="en-AU" sz="4800" dirty="0"/>
          </a:p>
        </p:txBody>
      </p:sp>
      <p:sp>
        <p:nvSpPr>
          <p:cNvPr id="4" name="Footer Placeholder 3"/>
          <p:cNvSpPr>
            <a:spLocks noGrp="1"/>
          </p:cNvSpPr>
          <p:nvPr>
            <p:ph type="ftr" sz="quarter" idx="11"/>
          </p:nvPr>
        </p:nvSpPr>
        <p:spPr/>
        <p:txBody>
          <a:bodyPr/>
          <a:lstStyle/>
          <a:p>
            <a:r>
              <a:rPr lang="en-AU" smtClean="0"/>
              <a:t>Productivity and pay</a:t>
            </a:r>
            <a:endParaRPr lang="en-AU"/>
          </a:p>
        </p:txBody>
      </p:sp>
      <p:sp>
        <p:nvSpPr>
          <p:cNvPr id="5" name="Slide Number Placeholder 4"/>
          <p:cNvSpPr>
            <a:spLocks noGrp="1"/>
          </p:cNvSpPr>
          <p:nvPr>
            <p:ph type="sldNum" sz="quarter" idx="12"/>
          </p:nvPr>
        </p:nvSpPr>
        <p:spPr/>
        <p:txBody>
          <a:bodyPr/>
          <a:lstStyle/>
          <a:p>
            <a:fld id="{436C5D8F-1103-4EBE-B044-EEA833359EFD}" type="slidenum">
              <a:rPr lang="en-AU" smtClean="0"/>
              <a:t>13</a:t>
            </a:fld>
            <a:endParaRPr lang="en-AU"/>
          </a:p>
        </p:txBody>
      </p:sp>
      <p:graphicFrame>
        <p:nvGraphicFramePr>
          <p:cNvPr id="6" name="Content Placeholder 5" descr="The lower growth in consumer prices meant that growth in the RCW was greater than growth in the RPW in the 2000s. While growth in the RPW fell behind growth in labour productivity, growth in the RCW did not. This was especially true once the terms of trade started to rise from 2002-03" title="Growth in real wages as income was stronger than growth in the real cost of labour"/>
          <p:cNvGraphicFramePr>
            <a:graphicFrameLocks noGrp="1"/>
          </p:cNvGraphicFramePr>
          <p:nvPr>
            <p:ph idx="1"/>
            <p:extLst>
              <p:ext uri="{D42A27DB-BD31-4B8C-83A1-F6EECF244321}">
                <p14:modId xmlns:p14="http://schemas.microsoft.com/office/powerpoint/2010/main" val="1081528147"/>
              </p:ext>
            </p:extLst>
          </p:nvPr>
        </p:nvGraphicFramePr>
        <p:xfrm>
          <a:off x="755576" y="2132856"/>
          <a:ext cx="7427168" cy="399330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95536" y="1864731"/>
            <a:ext cx="1368152" cy="230832"/>
          </a:xfrm>
          <a:prstGeom prst="rect">
            <a:avLst/>
          </a:prstGeom>
          <a:noFill/>
        </p:spPr>
        <p:txBody>
          <a:bodyPr wrap="square" rtlCol="0">
            <a:spAutoFit/>
          </a:bodyPr>
          <a:lstStyle/>
          <a:p>
            <a:r>
              <a:rPr lang="en-AU" sz="900" dirty="0" smtClean="0">
                <a:solidFill>
                  <a:schemeClr val="bg1">
                    <a:lumMod val="50000"/>
                  </a:schemeClr>
                </a:solidFill>
              </a:rPr>
              <a:t>% per year</a:t>
            </a:r>
            <a:endParaRPr lang="en-AU" sz="900" dirty="0">
              <a:solidFill>
                <a:schemeClr val="bg1">
                  <a:lumMod val="50000"/>
                </a:schemeClr>
              </a:solidFill>
            </a:endParaRPr>
          </a:p>
        </p:txBody>
      </p:sp>
      <p:sp>
        <p:nvSpPr>
          <p:cNvPr id="8" name="TextBox 7"/>
          <p:cNvSpPr txBox="1"/>
          <p:nvPr/>
        </p:nvSpPr>
        <p:spPr>
          <a:xfrm>
            <a:off x="6228184" y="6165304"/>
            <a:ext cx="2232248" cy="230832"/>
          </a:xfrm>
          <a:prstGeom prst="rect">
            <a:avLst/>
          </a:prstGeom>
          <a:noFill/>
        </p:spPr>
        <p:txBody>
          <a:bodyPr wrap="square" rtlCol="0">
            <a:spAutoFit/>
          </a:bodyPr>
          <a:lstStyle/>
          <a:p>
            <a:r>
              <a:rPr lang="en-AU" sz="900" dirty="0" smtClean="0">
                <a:solidFill>
                  <a:schemeClr val="bg1">
                    <a:lumMod val="50000"/>
                  </a:schemeClr>
                </a:solidFill>
              </a:rPr>
              <a:t>Source: Parham (2013) forthcoming</a:t>
            </a:r>
            <a:endParaRPr lang="en-AU" sz="900" dirty="0">
              <a:solidFill>
                <a:schemeClr val="bg1">
                  <a:lumMod val="50000"/>
                </a:schemeClr>
              </a:solidFill>
            </a:endParaRPr>
          </a:p>
        </p:txBody>
      </p:sp>
    </p:spTree>
    <p:extLst>
      <p:ext uri="{BB962C8B-B14F-4D97-AF65-F5344CB8AC3E}">
        <p14:creationId xmlns:p14="http://schemas.microsoft.com/office/powerpoint/2010/main" val="3523286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600200"/>
          </a:xfrm>
        </p:spPr>
        <p:txBody>
          <a:bodyPr/>
          <a:lstStyle/>
          <a:p>
            <a:r>
              <a:rPr lang="en-AU" dirty="0" smtClean="0"/>
              <a:t>Implications for the rule of thumb</a:t>
            </a:r>
            <a:endParaRPr lang="en-AU" dirty="0"/>
          </a:p>
        </p:txBody>
      </p:sp>
      <p:sp>
        <p:nvSpPr>
          <p:cNvPr id="3" name="Content Placeholder 2"/>
          <p:cNvSpPr>
            <a:spLocks noGrp="1"/>
          </p:cNvSpPr>
          <p:nvPr>
            <p:ph idx="1"/>
          </p:nvPr>
        </p:nvSpPr>
        <p:spPr>
          <a:xfrm>
            <a:off x="323528" y="2060849"/>
            <a:ext cx="8229600" cy="3672408"/>
          </a:xfrm>
        </p:spPr>
        <p:txBody>
          <a:bodyPr/>
          <a:lstStyle/>
          <a:p>
            <a:r>
              <a:rPr lang="en-AU" dirty="0" smtClean="0"/>
              <a:t>Not a problem for producers</a:t>
            </a:r>
          </a:p>
          <a:p>
            <a:pPr lvl="1"/>
            <a:r>
              <a:rPr lang="en-AU" dirty="0" smtClean="0"/>
              <a:t>competitiveness</a:t>
            </a:r>
          </a:p>
          <a:p>
            <a:r>
              <a:rPr lang="en-AU" dirty="0" smtClean="0"/>
              <a:t>What about fairness?</a:t>
            </a:r>
          </a:p>
          <a:p>
            <a:pPr lvl="1"/>
            <a:r>
              <a:rPr lang="en-AU" dirty="0" smtClean="0"/>
              <a:t>real consumption wage is relevant</a:t>
            </a:r>
          </a:p>
          <a:p>
            <a:pPr lvl="1"/>
            <a:r>
              <a:rPr lang="en-AU" dirty="0" smtClean="0"/>
              <a:t>growth in RCW kept up with, and surpassed, growth in LP</a:t>
            </a:r>
            <a:endParaRPr lang="en-AU" dirty="0"/>
          </a:p>
        </p:txBody>
      </p:sp>
      <p:sp>
        <p:nvSpPr>
          <p:cNvPr id="4" name="Footer Placeholder 3"/>
          <p:cNvSpPr>
            <a:spLocks noGrp="1"/>
          </p:cNvSpPr>
          <p:nvPr>
            <p:ph type="ftr" sz="quarter" idx="11"/>
          </p:nvPr>
        </p:nvSpPr>
        <p:spPr/>
        <p:txBody>
          <a:bodyPr/>
          <a:lstStyle/>
          <a:p>
            <a:r>
              <a:rPr lang="en-AU" smtClean="0"/>
              <a:t>Productivity and pay</a:t>
            </a:r>
            <a:endParaRPr lang="en-AU"/>
          </a:p>
        </p:txBody>
      </p:sp>
      <p:sp>
        <p:nvSpPr>
          <p:cNvPr id="5" name="Slide Number Placeholder 4"/>
          <p:cNvSpPr>
            <a:spLocks noGrp="1"/>
          </p:cNvSpPr>
          <p:nvPr>
            <p:ph type="sldNum" sz="quarter" idx="12"/>
          </p:nvPr>
        </p:nvSpPr>
        <p:spPr/>
        <p:txBody>
          <a:bodyPr/>
          <a:lstStyle/>
          <a:p>
            <a:fld id="{436C5D8F-1103-4EBE-B044-EEA833359EFD}" type="slidenum">
              <a:rPr lang="en-AU" smtClean="0"/>
              <a:t>14</a:t>
            </a:fld>
            <a:endParaRPr lang="en-AU"/>
          </a:p>
        </p:txBody>
      </p:sp>
    </p:spTree>
    <p:extLst>
      <p:ext uri="{BB962C8B-B14F-4D97-AF65-F5344CB8AC3E}">
        <p14:creationId xmlns:p14="http://schemas.microsoft.com/office/powerpoint/2010/main" val="1992408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600200"/>
          </a:xfrm>
        </p:spPr>
        <p:txBody>
          <a:bodyPr/>
          <a:lstStyle/>
          <a:p>
            <a:r>
              <a:rPr lang="en-AU" dirty="0" smtClean="0"/>
              <a:t>Sources of the fall in labour income share</a:t>
            </a:r>
            <a:endParaRPr lang="en-AU" dirty="0"/>
          </a:p>
        </p:txBody>
      </p:sp>
      <p:sp>
        <p:nvSpPr>
          <p:cNvPr id="3" name="Content Placeholder 2"/>
          <p:cNvSpPr>
            <a:spLocks noGrp="1"/>
          </p:cNvSpPr>
          <p:nvPr>
            <p:ph idx="1"/>
          </p:nvPr>
        </p:nvSpPr>
        <p:spPr>
          <a:xfrm>
            <a:off x="467544" y="2204864"/>
            <a:ext cx="8229600" cy="4525963"/>
          </a:xfrm>
        </p:spPr>
        <p:txBody>
          <a:bodyPr/>
          <a:lstStyle/>
          <a:p>
            <a:r>
              <a:rPr lang="en-AU" dirty="0" smtClean="0"/>
              <a:t>Additional growth in income</a:t>
            </a:r>
          </a:p>
          <a:p>
            <a:pPr lvl="1"/>
            <a:r>
              <a:rPr lang="en-AU" dirty="0" smtClean="0"/>
              <a:t>40% in mining</a:t>
            </a:r>
          </a:p>
          <a:p>
            <a:pPr lvl="1"/>
            <a:r>
              <a:rPr lang="en-AU" dirty="0" smtClean="0"/>
              <a:t>25% in construction</a:t>
            </a:r>
          </a:p>
          <a:p>
            <a:r>
              <a:rPr lang="en-AU" dirty="0" smtClean="0"/>
              <a:t>Manufacturing lost the most share of income</a:t>
            </a:r>
          </a:p>
          <a:p>
            <a:r>
              <a:rPr lang="en-AU" dirty="0" smtClean="0"/>
              <a:t>Mining explains the entire fall in the labour income share</a:t>
            </a:r>
          </a:p>
          <a:p>
            <a:pPr lvl="1"/>
            <a:r>
              <a:rPr lang="en-AU" dirty="0" smtClean="0"/>
              <a:t>Other industries much smaller and offsetting contributions</a:t>
            </a:r>
          </a:p>
          <a:p>
            <a:endParaRPr lang="en-AU" dirty="0" smtClean="0"/>
          </a:p>
          <a:p>
            <a:endParaRPr lang="en-AU" dirty="0"/>
          </a:p>
        </p:txBody>
      </p:sp>
      <p:sp>
        <p:nvSpPr>
          <p:cNvPr id="4" name="Footer Placeholder 3"/>
          <p:cNvSpPr>
            <a:spLocks noGrp="1"/>
          </p:cNvSpPr>
          <p:nvPr>
            <p:ph type="ftr" sz="quarter" idx="11"/>
          </p:nvPr>
        </p:nvSpPr>
        <p:spPr/>
        <p:txBody>
          <a:bodyPr/>
          <a:lstStyle/>
          <a:p>
            <a:r>
              <a:rPr lang="en-AU" smtClean="0"/>
              <a:t>Productivity and pay</a:t>
            </a:r>
            <a:endParaRPr lang="en-AU"/>
          </a:p>
        </p:txBody>
      </p:sp>
      <p:sp>
        <p:nvSpPr>
          <p:cNvPr id="5" name="Slide Number Placeholder 4"/>
          <p:cNvSpPr>
            <a:spLocks noGrp="1"/>
          </p:cNvSpPr>
          <p:nvPr>
            <p:ph type="sldNum" sz="quarter" idx="12"/>
          </p:nvPr>
        </p:nvSpPr>
        <p:spPr/>
        <p:txBody>
          <a:bodyPr/>
          <a:lstStyle/>
          <a:p>
            <a:fld id="{436C5D8F-1103-4EBE-B044-EEA833359EFD}" type="slidenum">
              <a:rPr lang="en-AU" smtClean="0"/>
              <a:t>15</a:t>
            </a:fld>
            <a:endParaRPr lang="en-AU"/>
          </a:p>
        </p:txBody>
      </p:sp>
    </p:spTree>
    <p:extLst>
      <p:ext uri="{BB962C8B-B14F-4D97-AF65-F5344CB8AC3E}">
        <p14:creationId xmlns:p14="http://schemas.microsoft.com/office/powerpoint/2010/main" val="495433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600200"/>
          </a:xfrm>
        </p:spPr>
        <p:txBody>
          <a:bodyPr/>
          <a:lstStyle/>
          <a:p>
            <a:r>
              <a:rPr lang="en-AU" dirty="0" smtClean="0"/>
              <a:t>Mining essentially explains it all</a:t>
            </a:r>
            <a:endParaRPr lang="en-AU" dirty="0"/>
          </a:p>
        </p:txBody>
      </p:sp>
      <p:sp>
        <p:nvSpPr>
          <p:cNvPr id="4" name="Footer Placeholder 3"/>
          <p:cNvSpPr>
            <a:spLocks noGrp="1"/>
          </p:cNvSpPr>
          <p:nvPr>
            <p:ph type="ftr" sz="quarter" idx="11"/>
          </p:nvPr>
        </p:nvSpPr>
        <p:spPr/>
        <p:txBody>
          <a:bodyPr/>
          <a:lstStyle/>
          <a:p>
            <a:r>
              <a:rPr lang="en-AU" smtClean="0"/>
              <a:t>Productivity and pay</a:t>
            </a:r>
            <a:endParaRPr lang="en-AU"/>
          </a:p>
        </p:txBody>
      </p:sp>
      <p:sp>
        <p:nvSpPr>
          <p:cNvPr id="5" name="Slide Number Placeholder 4"/>
          <p:cNvSpPr>
            <a:spLocks noGrp="1"/>
          </p:cNvSpPr>
          <p:nvPr>
            <p:ph type="sldNum" sz="quarter" idx="12"/>
          </p:nvPr>
        </p:nvSpPr>
        <p:spPr/>
        <p:txBody>
          <a:bodyPr/>
          <a:lstStyle/>
          <a:p>
            <a:fld id="{436C5D8F-1103-4EBE-B044-EEA833359EFD}" type="slidenum">
              <a:rPr lang="en-AU" smtClean="0"/>
              <a:t>16</a:t>
            </a:fld>
            <a:endParaRPr lang="en-AU"/>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18690547"/>
              </p:ext>
            </p:extLst>
          </p:nvPr>
        </p:nvGraphicFramePr>
        <p:xfrm>
          <a:off x="611560" y="2060848"/>
          <a:ext cx="7715200" cy="406531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51520" y="1859632"/>
            <a:ext cx="1368152" cy="230832"/>
          </a:xfrm>
          <a:prstGeom prst="rect">
            <a:avLst/>
          </a:prstGeom>
          <a:noFill/>
        </p:spPr>
        <p:txBody>
          <a:bodyPr wrap="square" rtlCol="0">
            <a:spAutoFit/>
          </a:bodyPr>
          <a:lstStyle/>
          <a:p>
            <a:r>
              <a:rPr lang="en-AU" sz="900" dirty="0" smtClean="0">
                <a:solidFill>
                  <a:schemeClr val="bg1">
                    <a:lumMod val="50000"/>
                  </a:schemeClr>
                </a:solidFill>
              </a:rPr>
              <a:t>% </a:t>
            </a:r>
            <a:r>
              <a:rPr lang="en-AU" sz="900" dirty="0" err="1" smtClean="0">
                <a:solidFill>
                  <a:schemeClr val="bg1">
                    <a:lumMod val="50000"/>
                  </a:schemeClr>
                </a:solidFill>
              </a:rPr>
              <a:t>pt</a:t>
            </a:r>
            <a:r>
              <a:rPr lang="en-AU" sz="900" dirty="0" smtClean="0">
                <a:solidFill>
                  <a:schemeClr val="bg1">
                    <a:lumMod val="50000"/>
                  </a:schemeClr>
                </a:solidFill>
              </a:rPr>
              <a:t> contributions</a:t>
            </a:r>
            <a:endParaRPr lang="en-AU" sz="900" dirty="0">
              <a:solidFill>
                <a:schemeClr val="bg1">
                  <a:lumMod val="50000"/>
                </a:schemeClr>
              </a:solidFill>
            </a:endParaRPr>
          </a:p>
        </p:txBody>
      </p:sp>
      <p:sp>
        <p:nvSpPr>
          <p:cNvPr id="8" name="TextBox 7"/>
          <p:cNvSpPr txBox="1"/>
          <p:nvPr/>
        </p:nvSpPr>
        <p:spPr>
          <a:xfrm>
            <a:off x="6084168" y="5950687"/>
            <a:ext cx="2160240" cy="230832"/>
          </a:xfrm>
          <a:prstGeom prst="rect">
            <a:avLst/>
          </a:prstGeom>
          <a:noFill/>
        </p:spPr>
        <p:txBody>
          <a:bodyPr wrap="square" rtlCol="0">
            <a:spAutoFit/>
          </a:bodyPr>
          <a:lstStyle/>
          <a:p>
            <a:r>
              <a:rPr lang="en-AU" sz="900" dirty="0" smtClean="0">
                <a:solidFill>
                  <a:schemeClr val="bg1">
                    <a:lumMod val="50000"/>
                  </a:schemeClr>
                </a:solidFill>
              </a:rPr>
              <a:t>Source: Parham (2013) forthcoming</a:t>
            </a:r>
            <a:endParaRPr lang="en-AU" sz="900" dirty="0">
              <a:solidFill>
                <a:schemeClr val="bg1">
                  <a:lumMod val="50000"/>
                </a:schemeClr>
              </a:solidFill>
            </a:endParaRPr>
          </a:p>
        </p:txBody>
      </p:sp>
    </p:spTree>
    <p:extLst>
      <p:ext uri="{BB962C8B-B14F-4D97-AF65-F5344CB8AC3E}">
        <p14:creationId xmlns:p14="http://schemas.microsoft.com/office/powerpoint/2010/main" val="4139752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Implications for wage setting</a:t>
            </a:r>
            <a:endParaRPr lang="en-AU" dirty="0"/>
          </a:p>
        </p:txBody>
      </p:sp>
      <p:sp>
        <p:nvSpPr>
          <p:cNvPr id="3" name="Content Placeholder 2"/>
          <p:cNvSpPr>
            <a:spLocks noGrp="1"/>
          </p:cNvSpPr>
          <p:nvPr>
            <p:ph idx="1"/>
          </p:nvPr>
        </p:nvSpPr>
        <p:spPr>
          <a:xfrm>
            <a:off x="467544" y="1484784"/>
            <a:ext cx="8229600" cy="4853136"/>
          </a:xfrm>
        </p:spPr>
        <p:txBody>
          <a:bodyPr>
            <a:normAutofit/>
          </a:bodyPr>
          <a:lstStyle/>
          <a:p>
            <a:r>
              <a:rPr lang="en-AU" dirty="0" smtClean="0"/>
              <a:t>Could wage rises be quarantined to the mining industry?</a:t>
            </a:r>
          </a:p>
          <a:p>
            <a:r>
              <a:rPr lang="en-AU" dirty="0" smtClean="0"/>
              <a:t>‘Headroom’ -- scope </a:t>
            </a:r>
            <a:r>
              <a:rPr lang="en-AU" dirty="0"/>
              <a:t>for </a:t>
            </a:r>
            <a:r>
              <a:rPr lang="en-AU" dirty="0" smtClean="0"/>
              <a:t>wage growth within bounds of LP growth – essentially confined to mining</a:t>
            </a:r>
          </a:p>
          <a:p>
            <a:r>
              <a:rPr lang="en-AU" dirty="0" smtClean="0"/>
              <a:t>Prices variable, wages ‘sticky’ downward</a:t>
            </a:r>
          </a:p>
          <a:p>
            <a:r>
              <a:rPr lang="en-AU" dirty="0" smtClean="0"/>
              <a:t>Fairness of sharing resource rents with mining workers only</a:t>
            </a:r>
          </a:p>
          <a:p>
            <a:r>
              <a:rPr lang="en-AU" dirty="0" smtClean="0"/>
              <a:t>Fall in labour share is predominantly a ‘quantity’ effect – increased capital intensity – and not a price effect – profits v. wages</a:t>
            </a:r>
          </a:p>
          <a:p>
            <a:r>
              <a:rPr lang="en-AU" dirty="0" smtClean="0"/>
              <a:t>Basis for wage increases to raise labour share not clear</a:t>
            </a:r>
            <a:endParaRPr lang="en-AU" dirty="0"/>
          </a:p>
        </p:txBody>
      </p:sp>
      <p:sp>
        <p:nvSpPr>
          <p:cNvPr id="4" name="Footer Placeholder 3"/>
          <p:cNvSpPr>
            <a:spLocks noGrp="1"/>
          </p:cNvSpPr>
          <p:nvPr>
            <p:ph type="ftr" sz="quarter" idx="11"/>
          </p:nvPr>
        </p:nvSpPr>
        <p:spPr/>
        <p:txBody>
          <a:bodyPr/>
          <a:lstStyle/>
          <a:p>
            <a:r>
              <a:rPr lang="en-AU" smtClean="0"/>
              <a:t>Productivity and pay</a:t>
            </a:r>
            <a:endParaRPr lang="en-AU"/>
          </a:p>
        </p:txBody>
      </p:sp>
      <p:sp>
        <p:nvSpPr>
          <p:cNvPr id="5" name="Slide Number Placeholder 4"/>
          <p:cNvSpPr>
            <a:spLocks noGrp="1"/>
          </p:cNvSpPr>
          <p:nvPr>
            <p:ph type="sldNum" sz="quarter" idx="12"/>
          </p:nvPr>
        </p:nvSpPr>
        <p:spPr/>
        <p:txBody>
          <a:bodyPr/>
          <a:lstStyle/>
          <a:p>
            <a:fld id="{436C5D8F-1103-4EBE-B044-EEA833359EFD}" type="slidenum">
              <a:rPr lang="en-AU" smtClean="0"/>
              <a:t>17</a:t>
            </a:fld>
            <a:endParaRPr lang="en-AU"/>
          </a:p>
        </p:txBody>
      </p:sp>
    </p:spTree>
    <p:extLst>
      <p:ext uri="{BB962C8B-B14F-4D97-AF65-F5344CB8AC3E}">
        <p14:creationId xmlns:p14="http://schemas.microsoft.com/office/powerpoint/2010/main" val="2162428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Looking forward</a:t>
            </a:r>
            <a:endParaRPr lang="en-AU" dirty="0"/>
          </a:p>
        </p:txBody>
      </p:sp>
      <p:sp>
        <p:nvSpPr>
          <p:cNvPr id="3" name="Content Placeholder 2"/>
          <p:cNvSpPr>
            <a:spLocks noGrp="1"/>
          </p:cNvSpPr>
          <p:nvPr>
            <p:ph idx="1"/>
          </p:nvPr>
        </p:nvSpPr>
        <p:spPr/>
        <p:txBody>
          <a:bodyPr>
            <a:normAutofit/>
          </a:bodyPr>
          <a:lstStyle/>
          <a:p>
            <a:r>
              <a:rPr lang="en-AU" dirty="0" smtClean="0"/>
              <a:t>Labour income share likely to rise without any action</a:t>
            </a:r>
          </a:p>
          <a:p>
            <a:pPr lvl="1"/>
            <a:r>
              <a:rPr lang="en-AU" dirty="0" smtClean="0"/>
              <a:t>Lower mineral export prices will raise RPW growth above LP growth</a:t>
            </a:r>
          </a:p>
          <a:p>
            <a:r>
              <a:rPr lang="en-AU" dirty="0" smtClean="0"/>
              <a:t>LIS will not fully revert</a:t>
            </a:r>
          </a:p>
          <a:p>
            <a:pPr lvl="1"/>
            <a:r>
              <a:rPr lang="en-AU" dirty="0" smtClean="0"/>
              <a:t>Economy is more capital intensive</a:t>
            </a:r>
          </a:p>
          <a:p>
            <a:pPr lvl="1"/>
            <a:r>
              <a:rPr lang="en-AU" dirty="0" smtClean="0"/>
              <a:t>Will thereby take a larger share of income</a:t>
            </a:r>
          </a:p>
          <a:p>
            <a:r>
              <a:rPr lang="en-AU" dirty="0" smtClean="0"/>
              <a:t>Growth in consumption prices greater than growth in product prices</a:t>
            </a:r>
          </a:p>
          <a:p>
            <a:pPr lvl="1"/>
            <a:r>
              <a:rPr lang="en-AU" dirty="0" smtClean="0"/>
              <a:t>Growth in RCW less than growth in RPW</a:t>
            </a:r>
          </a:p>
          <a:p>
            <a:pPr lvl="1"/>
            <a:r>
              <a:rPr lang="en-AU" dirty="0" smtClean="0"/>
              <a:t>Growth in RCW still in line with growth in LP??</a:t>
            </a:r>
            <a:endParaRPr lang="en-AU" dirty="0"/>
          </a:p>
        </p:txBody>
      </p:sp>
      <p:sp>
        <p:nvSpPr>
          <p:cNvPr id="4" name="Footer Placeholder 3"/>
          <p:cNvSpPr>
            <a:spLocks noGrp="1"/>
          </p:cNvSpPr>
          <p:nvPr>
            <p:ph type="ftr" sz="quarter" idx="11"/>
          </p:nvPr>
        </p:nvSpPr>
        <p:spPr/>
        <p:txBody>
          <a:bodyPr/>
          <a:lstStyle/>
          <a:p>
            <a:r>
              <a:rPr lang="en-AU" smtClean="0"/>
              <a:t>Productivity and pay</a:t>
            </a:r>
            <a:endParaRPr lang="en-AU"/>
          </a:p>
        </p:txBody>
      </p:sp>
      <p:sp>
        <p:nvSpPr>
          <p:cNvPr id="5" name="Slide Number Placeholder 4"/>
          <p:cNvSpPr>
            <a:spLocks noGrp="1"/>
          </p:cNvSpPr>
          <p:nvPr>
            <p:ph type="sldNum" sz="quarter" idx="12"/>
          </p:nvPr>
        </p:nvSpPr>
        <p:spPr/>
        <p:txBody>
          <a:bodyPr/>
          <a:lstStyle/>
          <a:p>
            <a:fld id="{436C5D8F-1103-4EBE-B044-EEA833359EFD}" type="slidenum">
              <a:rPr lang="en-AU" smtClean="0"/>
              <a:t>18</a:t>
            </a:fld>
            <a:endParaRPr lang="en-AU"/>
          </a:p>
        </p:txBody>
      </p:sp>
    </p:spTree>
    <p:extLst>
      <p:ext uri="{BB962C8B-B14F-4D97-AF65-F5344CB8AC3E}">
        <p14:creationId xmlns:p14="http://schemas.microsoft.com/office/powerpoint/2010/main" val="3076566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Concluding remarks</a:t>
            </a:r>
            <a:endParaRPr lang="en-AU" dirty="0"/>
          </a:p>
        </p:txBody>
      </p:sp>
      <p:sp>
        <p:nvSpPr>
          <p:cNvPr id="3" name="Content Placeholder 2"/>
          <p:cNvSpPr>
            <a:spLocks noGrp="1"/>
          </p:cNvSpPr>
          <p:nvPr>
            <p:ph idx="1"/>
          </p:nvPr>
        </p:nvSpPr>
        <p:spPr/>
        <p:txBody>
          <a:bodyPr/>
          <a:lstStyle/>
          <a:p>
            <a:r>
              <a:rPr lang="en-AU" dirty="0" smtClean="0"/>
              <a:t>Terms of trade had a large effect on income growth and the labour share of income</a:t>
            </a:r>
          </a:p>
          <a:p>
            <a:r>
              <a:rPr lang="en-AU" dirty="0" smtClean="0"/>
              <a:t>Need to take care with the usual ‘rules of thumb’ when there are shifts in the terms of trade</a:t>
            </a:r>
          </a:p>
          <a:p>
            <a:r>
              <a:rPr lang="en-AU" dirty="0" smtClean="0"/>
              <a:t>Need to distinguish between real wages as a cost to producers (RPW) and real wages as income to labour (RCW)</a:t>
            </a:r>
          </a:p>
          <a:p>
            <a:r>
              <a:rPr lang="en-AU" dirty="0" smtClean="0"/>
              <a:t>RPW the indicator re production efficiency criterion and RCW the indicator re fairness criterion</a:t>
            </a:r>
          </a:p>
          <a:p>
            <a:r>
              <a:rPr lang="en-AU" dirty="0" smtClean="0"/>
              <a:t>Focus on productivity growth to continue growth in living standards and to sustain growth in wages</a:t>
            </a:r>
            <a:endParaRPr lang="en-AU" dirty="0"/>
          </a:p>
        </p:txBody>
      </p:sp>
      <p:sp>
        <p:nvSpPr>
          <p:cNvPr id="4" name="Footer Placeholder 3"/>
          <p:cNvSpPr>
            <a:spLocks noGrp="1"/>
          </p:cNvSpPr>
          <p:nvPr>
            <p:ph type="ftr" sz="quarter" idx="11"/>
          </p:nvPr>
        </p:nvSpPr>
        <p:spPr/>
        <p:txBody>
          <a:bodyPr/>
          <a:lstStyle/>
          <a:p>
            <a:r>
              <a:rPr lang="en-AU" smtClean="0"/>
              <a:t>Productivity and pay</a:t>
            </a:r>
            <a:endParaRPr lang="en-AU"/>
          </a:p>
        </p:txBody>
      </p:sp>
      <p:sp>
        <p:nvSpPr>
          <p:cNvPr id="5" name="Slide Number Placeholder 4"/>
          <p:cNvSpPr>
            <a:spLocks noGrp="1"/>
          </p:cNvSpPr>
          <p:nvPr>
            <p:ph type="sldNum" sz="quarter" idx="12"/>
          </p:nvPr>
        </p:nvSpPr>
        <p:spPr/>
        <p:txBody>
          <a:bodyPr/>
          <a:lstStyle/>
          <a:p>
            <a:fld id="{436C5D8F-1103-4EBE-B044-EEA833359EFD}" type="slidenum">
              <a:rPr lang="en-AU" smtClean="0"/>
              <a:t>19</a:t>
            </a:fld>
            <a:endParaRPr lang="en-AU"/>
          </a:p>
        </p:txBody>
      </p:sp>
    </p:spTree>
    <p:extLst>
      <p:ext uri="{BB962C8B-B14F-4D97-AF65-F5344CB8AC3E}">
        <p14:creationId xmlns:p14="http://schemas.microsoft.com/office/powerpoint/2010/main" val="1060240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59432"/>
            <a:ext cx="8229600" cy="1916832"/>
          </a:xfrm>
        </p:spPr>
        <p:txBody>
          <a:bodyPr/>
          <a:lstStyle/>
          <a:p>
            <a:pPr>
              <a:lnSpc>
                <a:spcPct val="100000"/>
              </a:lnSpc>
            </a:pPr>
            <a:r>
              <a:rPr lang="en-AU" sz="6000" dirty="0" smtClean="0"/>
              <a:t>Definitions</a:t>
            </a:r>
            <a:endParaRPr lang="en-AU" sz="6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7544" y="908720"/>
                <a:ext cx="8229600" cy="4525963"/>
              </a:xfrm>
            </p:spPr>
            <p:txBody>
              <a:bodyPr>
                <a:normAutofit lnSpcReduction="10000"/>
              </a:bodyPr>
              <a:lstStyle/>
              <a:p>
                <a:endParaRPr lang="en-AU" dirty="0" smtClean="0"/>
              </a:p>
              <a:p>
                <a:endParaRPr lang="en-AU" dirty="0"/>
              </a:p>
              <a:p>
                <a:pPr>
                  <a:spcAft>
                    <a:spcPts val="1200"/>
                  </a:spcAft>
                </a:pPr>
                <a14:m>
                  <m:oMath xmlns:m="http://schemas.openxmlformats.org/officeDocument/2006/math">
                    <m:r>
                      <a:rPr lang="en-AU" b="0" i="1" smtClean="0">
                        <a:latin typeface="Cambria Math"/>
                      </a:rPr>
                      <m:t>𝑅𝑒𝑎𝑙</m:t>
                    </m:r>
                    <m:r>
                      <a:rPr lang="en-AU" b="0" i="1" smtClean="0">
                        <a:latin typeface="Cambria Math"/>
                      </a:rPr>
                      <m:t> </m:t>
                    </m:r>
                    <m:r>
                      <a:rPr lang="en-AU" b="0" i="1" smtClean="0">
                        <a:latin typeface="Cambria Math"/>
                      </a:rPr>
                      <m:t>𝑃𝑟𝑜𝑑𝑢𝑐𝑡</m:t>
                    </m:r>
                    <m:r>
                      <a:rPr lang="en-AU" b="0" i="1" smtClean="0">
                        <a:latin typeface="Cambria Math"/>
                      </a:rPr>
                      <m:t> </m:t>
                    </m:r>
                    <m:r>
                      <a:rPr lang="en-AU" b="0" i="1" smtClean="0">
                        <a:latin typeface="Cambria Math"/>
                      </a:rPr>
                      <m:t>𝑊𝑎𝑔𝑒</m:t>
                    </m:r>
                    <m:r>
                      <a:rPr lang="en-AU" b="0" i="1" smtClean="0">
                        <a:latin typeface="Cambria Math"/>
                      </a:rPr>
                      <m:t>= </m:t>
                    </m:r>
                    <m:f>
                      <m:fPr>
                        <m:ctrlPr>
                          <a:rPr lang="en-AU" b="0" i="1" smtClean="0">
                            <a:latin typeface="Cambria Math"/>
                          </a:rPr>
                        </m:ctrlPr>
                      </m:fPr>
                      <m:num>
                        <m:r>
                          <a:rPr lang="en-AU" b="0" i="1" smtClean="0">
                            <a:latin typeface="Cambria Math"/>
                          </a:rPr>
                          <m:t>𝐿𝑎𝑏𝑜𝑢𝑟</m:t>
                        </m:r>
                        <m:r>
                          <a:rPr lang="en-AU" b="0" i="1" smtClean="0">
                            <a:latin typeface="Cambria Math"/>
                          </a:rPr>
                          <m:t> </m:t>
                        </m:r>
                        <m:r>
                          <a:rPr lang="en-AU" b="0" i="1" smtClean="0">
                            <a:latin typeface="Cambria Math"/>
                          </a:rPr>
                          <m:t>𝑐𝑜𝑚𝑝𝑒𝑛𝑠𝑎𝑡𝑖𝑜𝑛</m:t>
                        </m:r>
                      </m:num>
                      <m:den>
                        <m:r>
                          <a:rPr lang="en-AU" b="0" i="1" smtClean="0">
                            <a:latin typeface="Cambria Math"/>
                          </a:rPr>
                          <m:t>𝐻𝑜𝑢𝑟𝑠</m:t>
                        </m:r>
                        <m:r>
                          <a:rPr lang="en-AU" b="0" i="1" smtClean="0">
                            <a:latin typeface="Cambria Math"/>
                          </a:rPr>
                          <m:t> </m:t>
                        </m:r>
                        <m:r>
                          <a:rPr lang="en-AU" b="0" i="1" smtClean="0">
                            <a:latin typeface="Cambria Math"/>
                          </a:rPr>
                          <m:t>𝑤𝑜𝑟𝑘𝑒𝑑</m:t>
                        </m:r>
                      </m:den>
                    </m:f>
                    <m:r>
                      <a:rPr lang="en-AU" b="0" i="1" smtClean="0">
                        <a:latin typeface="Cambria Math"/>
                      </a:rPr>
                      <m:t>.</m:t>
                    </m:r>
                    <m:f>
                      <m:fPr>
                        <m:ctrlPr>
                          <a:rPr lang="en-AU" b="0" i="1" smtClean="0">
                            <a:latin typeface="Cambria Math"/>
                          </a:rPr>
                        </m:ctrlPr>
                      </m:fPr>
                      <m:num>
                        <m:r>
                          <a:rPr lang="en-AU" b="0" i="1" smtClean="0">
                            <a:latin typeface="Cambria Math"/>
                          </a:rPr>
                          <m:t>1</m:t>
                        </m:r>
                      </m:num>
                      <m:den>
                        <m:r>
                          <a:rPr lang="en-AU" b="0" i="1" smtClean="0">
                            <a:latin typeface="Cambria Math"/>
                          </a:rPr>
                          <m:t>𝑃𝑟𝑜𝑑𝑢𝑐𝑡</m:t>
                        </m:r>
                        <m:r>
                          <a:rPr lang="en-AU" b="0" i="1" smtClean="0">
                            <a:latin typeface="Cambria Math"/>
                          </a:rPr>
                          <m:t> </m:t>
                        </m:r>
                        <m:r>
                          <a:rPr lang="en-AU" b="0" i="1" smtClean="0">
                            <a:latin typeface="Cambria Math"/>
                          </a:rPr>
                          <m:t>𝑝𝑟𝑖𝑐𝑒𝑠</m:t>
                        </m:r>
                      </m:den>
                    </m:f>
                  </m:oMath>
                </a14:m>
                <a:endParaRPr lang="en-AU" dirty="0" smtClean="0"/>
              </a:p>
              <a:p>
                <a:pPr>
                  <a:spcAft>
                    <a:spcPts val="1200"/>
                  </a:spcAft>
                </a:pPr>
                <a14:m>
                  <m:oMath xmlns:m="http://schemas.openxmlformats.org/officeDocument/2006/math">
                    <m:r>
                      <a:rPr lang="en-AU" b="0" i="1" smtClean="0">
                        <a:latin typeface="Cambria Math"/>
                      </a:rPr>
                      <m:t>𝐿𝑎𝑏𝑜𝑢𝑟</m:t>
                    </m:r>
                    <m:r>
                      <a:rPr lang="en-AU" b="0" i="1" smtClean="0">
                        <a:latin typeface="Cambria Math"/>
                      </a:rPr>
                      <m:t> </m:t>
                    </m:r>
                    <m:r>
                      <a:rPr lang="en-AU" b="0" i="1" smtClean="0">
                        <a:latin typeface="Cambria Math"/>
                      </a:rPr>
                      <m:t>𝑝𝑟𝑜𝑑𝑢𝑐𝑡𝑖𝑣𝑖𝑡𝑦</m:t>
                    </m:r>
                    <m:r>
                      <a:rPr lang="en-AU" b="0" i="1" smtClean="0">
                        <a:latin typeface="Cambria Math"/>
                      </a:rPr>
                      <m:t>= </m:t>
                    </m:r>
                    <m:f>
                      <m:fPr>
                        <m:ctrlPr>
                          <a:rPr lang="en-AU" b="0" i="1" smtClean="0">
                            <a:latin typeface="Cambria Math"/>
                          </a:rPr>
                        </m:ctrlPr>
                      </m:fPr>
                      <m:num>
                        <m:r>
                          <a:rPr lang="en-AU" b="0" i="1" smtClean="0">
                            <a:latin typeface="Cambria Math"/>
                          </a:rPr>
                          <m:t>𝑉𝑜𝑙𝑢𝑚𝑒</m:t>
                        </m:r>
                        <m:r>
                          <a:rPr lang="en-AU" b="0" i="1" smtClean="0">
                            <a:latin typeface="Cambria Math"/>
                          </a:rPr>
                          <m:t> </m:t>
                        </m:r>
                        <m:r>
                          <a:rPr lang="en-AU" b="0" i="1" smtClean="0">
                            <a:latin typeface="Cambria Math"/>
                          </a:rPr>
                          <m:t>𝑜𝑓</m:t>
                        </m:r>
                        <m:r>
                          <a:rPr lang="en-AU" b="0" i="1" smtClean="0">
                            <a:latin typeface="Cambria Math"/>
                          </a:rPr>
                          <m:t> </m:t>
                        </m:r>
                        <m:r>
                          <a:rPr lang="en-AU" b="0" i="1" smtClean="0">
                            <a:latin typeface="Cambria Math"/>
                          </a:rPr>
                          <m:t>𝑜𝑢𝑡𝑝𝑢𝑡</m:t>
                        </m:r>
                      </m:num>
                      <m:den>
                        <m:r>
                          <a:rPr lang="en-AU" b="0" i="1" smtClean="0">
                            <a:latin typeface="Cambria Math"/>
                          </a:rPr>
                          <m:t>𝐻𝑜𝑢𝑟𝑠</m:t>
                        </m:r>
                        <m:r>
                          <a:rPr lang="en-AU" b="0" i="1" smtClean="0">
                            <a:latin typeface="Cambria Math"/>
                          </a:rPr>
                          <m:t> </m:t>
                        </m:r>
                        <m:r>
                          <a:rPr lang="en-AU" b="0" i="1" smtClean="0">
                            <a:latin typeface="Cambria Math"/>
                          </a:rPr>
                          <m:t>𝑤𝑜𝑟𝑘𝑒𝑑</m:t>
                        </m:r>
                      </m:den>
                    </m:f>
                  </m:oMath>
                </a14:m>
                <a:endParaRPr lang="en-AU" b="0" dirty="0" smtClean="0"/>
              </a:p>
              <a:p>
                <a:pPr>
                  <a:spcAft>
                    <a:spcPts val="1200"/>
                  </a:spcAft>
                </a:pPr>
                <a14:m>
                  <m:oMath xmlns:m="http://schemas.openxmlformats.org/officeDocument/2006/math">
                    <m:r>
                      <a:rPr lang="en-AU" b="0" i="1" smtClean="0">
                        <a:latin typeface="Cambria Math"/>
                      </a:rPr>
                      <m:t>𝑅𝑒𝑎𝑙</m:t>
                    </m:r>
                    <m:r>
                      <a:rPr lang="en-AU" b="0" i="1" smtClean="0">
                        <a:latin typeface="Cambria Math"/>
                      </a:rPr>
                      <m:t> </m:t>
                    </m:r>
                    <m:r>
                      <a:rPr lang="en-AU" b="0" i="1" smtClean="0">
                        <a:latin typeface="Cambria Math"/>
                      </a:rPr>
                      <m:t>𝑢𝑛𝑖𝑡</m:t>
                    </m:r>
                    <m:r>
                      <a:rPr lang="en-AU" b="0" i="1" smtClean="0">
                        <a:latin typeface="Cambria Math"/>
                      </a:rPr>
                      <m:t> </m:t>
                    </m:r>
                    <m:r>
                      <a:rPr lang="en-AU" b="0" i="1" smtClean="0">
                        <a:latin typeface="Cambria Math"/>
                      </a:rPr>
                      <m:t>𝑙𝑎𝑏𝑜𝑢𝑟</m:t>
                    </m:r>
                    <m:r>
                      <a:rPr lang="en-AU" b="0" i="1" smtClean="0">
                        <a:latin typeface="Cambria Math"/>
                      </a:rPr>
                      <m:t> </m:t>
                    </m:r>
                    <m:r>
                      <a:rPr lang="en-AU" b="0" i="1" smtClean="0">
                        <a:latin typeface="Cambria Math"/>
                      </a:rPr>
                      <m:t>𝑐𝑜𝑠𝑡𝑠</m:t>
                    </m:r>
                    <m:r>
                      <a:rPr lang="en-AU" b="0" i="1" smtClean="0">
                        <a:latin typeface="Cambria Math"/>
                      </a:rPr>
                      <m:t>= </m:t>
                    </m:r>
                    <m:f>
                      <m:fPr>
                        <m:ctrlPr>
                          <a:rPr lang="en-AU" b="0" i="1" smtClean="0">
                            <a:latin typeface="Cambria Math"/>
                          </a:rPr>
                        </m:ctrlPr>
                      </m:fPr>
                      <m:num>
                        <m:r>
                          <a:rPr lang="en-AU" b="0" i="1" smtClean="0">
                            <a:latin typeface="Cambria Math"/>
                          </a:rPr>
                          <m:t>𝑅𝑒𝑎𝑙</m:t>
                        </m:r>
                        <m:r>
                          <a:rPr lang="en-AU" b="0" i="1" smtClean="0">
                            <a:latin typeface="Cambria Math"/>
                          </a:rPr>
                          <m:t> </m:t>
                        </m:r>
                        <m:r>
                          <a:rPr lang="en-AU" b="0" i="1" smtClean="0">
                            <a:latin typeface="Cambria Math"/>
                          </a:rPr>
                          <m:t>𝑐𝑜𝑠𝑡𝑠</m:t>
                        </m:r>
                        <m:r>
                          <a:rPr lang="en-AU" b="0" i="1" smtClean="0">
                            <a:latin typeface="Cambria Math"/>
                          </a:rPr>
                          <m:t> </m:t>
                        </m:r>
                        <m:r>
                          <a:rPr lang="en-AU" b="0" i="1" smtClean="0">
                            <a:latin typeface="Cambria Math"/>
                          </a:rPr>
                          <m:t>𝑜𝑓</m:t>
                        </m:r>
                        <m:r>
                          <a:rPr lang="en-AU" b="0" i="1" smtClean="0">
                            <a:latin typeface="Cambria Math"/>
                          </a:rPr>
                          <m:t> </m:t>
                        </m:r>
                        <m:r>
                          <a:rPr lang="en-AU" b="0" i="1" smtClean="0">
                            <a:latin typeface="Cambria Math"/>
                          </a:rPr>
                          <m:t>𝑙𝑎𝑏𝑜𝑢𝑟</m:t>
                        </m:r>
                      </m:num>
                      <m:den>
                        <m:r>
                          <a:rPr lang="en-AU" b="0" i="1" smtClean="0">
                            <a:latin typeface="Cambria Math"/>
                          </a:rPr>
                          <m:t>𝑉𝑜𝑙𝑢𝑚𝑒</m:t>
                        </m:r>
                        <m:r>
                          <a:rPr lang="en-AU" b="0" i="1" smtClean="0">
                            <a:latin typeface="Cambria Math"/>
                          </a:rPr>
                          <m:t> </m:t>
                        </m:r>
                        <m:r>
                          <a:rPr lang="en-AU" b="0" i="1" smtClean="0">
                            <a:latin typeface="Cambria Math"/>
                          </a:rPr>
                          <m:t>𝑜𝑓</m:t>
                        </m:r>
                        <m:r>
                          <a:rPr lang="en-AU" b="0" i="1" smtClean="0">
                            <a:latin typeface="Cambria Math"/>
                          </a:rPr>
                          <m:t> </m:t>
                        </m:r>
                        <m:r>
                          <a:rPr lang="en-AU" b="0" i="1" smtClean="0">
                            <a:latin typeface="Cambria Math"/>
                          </a:rPr>
                          <m:t>𝑜𝑢𝑡𝑝𝑢𝑡</m:t>
                        </m:r>
                      </m:den>
                    </m:f>
                  </m:oMath>
                </a14:m>
                <a:endParaRPr lang="en-AU" dirty="0" smtClean="0"/>
              </a:p>
              <a:p>
                <a:pPr>
                  <a:spcAft>
                    <a:spcPts val="1200"/>
                  </a:spcAft>
                </a:pPr>
                <a:endParaRPr lang="en-AU" dirty="0" smtClean="0"/>
              </a:p>
              <a:p>
                <a:pPr>
                  <a:spcAft>
                    <a:spcPts val="1200"/>
                  </a:spcAft>
                </a:pPr>
                <a14:m>
                  <m:oMath xmlns:m="http://schemas.openxmlformats.org/officeDocument/2006/math">
                    <m:r>
                      <a:rPr lang="en-AU" b="0" i="1" smtClean="0">
                        <a:latin typeface="Cambria Math"/>
                      </a:rPr>
                      <m:t>𝑅𝑒𝑎𝑙</m:t>
                    </m:r>
                    <m:r>
                      <a:rPr lang="en-AU" b="0" i="1" smtClean="0">
                        <a:latin typeface="Cambria Math"/>
                      </a:rPr>
                      <m:t> </m:t>
                    </m:r>
                    <m:r>
                      <a:rPr lang="en-AU" b="0" i="1" smtClean="0">
                        <a:latin typeface="Cambria Math"/>
                      </a:rPr>
                      <m:t>𝑢𝑛𝑖𝑡</m:t>
                    </m:r>
                    <m:r>
                      <a:rPr lang="en-AU" b="0" i="1" smtClean="0">
                        <a:latin typeface="Cambria Math"/>
                      </a:rPr>
                      <m:t> </m:t>
                    </m:r>
                    <m:r>
                      <a:rPr lang="en-AU" b="0" i="1" smtClean="0">
                        <a:latin typeface="Cambria Math"/>
                      </a:rPr>
                      <m:t>𝑙𝑎𝑏𝑜𝑢𝑟</m:t>
                    </m:r>
                    <m:r>
                      <a:rPr lang="en-AU" b="0" i="1" smtClean="0">
                        <a:latin typeface="Cambria Math"/>
                      </a:rPr>
                      <m:t> </m:t>
                    </m:r>
                    <m:r>
                      <a:rPr lang="en-AU" b="0" i="1" smtClean="0">
                        <a:latin typeface="Cambria Math"/>
                      </a:rPr>
                      <m:t>𝑐𝑜𝑠𝑡𝑠</m:t>
                    </m:r>
                    <m:r>
                      <a:rPr lang="en-AU" b="0" i="1" smtClean="0">
                        <a:latin typeface="Cambria Math"/>
                      </a:rPr>
                      <m:t>=</m:t>
                    </m:r>
                    <m:r>
                      <a:rPr lang="en-AU" b="0" i="1" smtClean="0">
                        <a:latin typeface="Cambria Math"/>
                      </a:rPr>
                      <m:t>𝐿𝑎𝑏𝑜𝑢𝑟</m:t>
                    </m:r>
                    <m:r>
                      <a:rPr lang="en-AU" b="0" i="1" smtClean="0">
                        <a:latin typeface="Cambria Math"/>
                      </a:rPr>
                      <m:t> </m:t>
                    </m:r>
                    <m:r>
                      <a:rPr lang="en-AU" b="0" i="1" smtClean="0">
                        <a:latin typeface="Cambria Math"/>
                      </a:rPr>
                      <m:t>𝑖𝑛𝑐𝑜𝑚𝑒</m:t>
                    </m:r>
                    <m:r>
                      <a:rPr lang="en-AU" b="0" i="1" smtClean="0">
                        <a:latin typeface="Cambria Math"/>
                      </a:rPr>
                      <m:t> </m:t>
                    </m:r>
                    <m:r>
                      <a:rPr lang="en-AU" b="0" i="1" smtClean="0">
                        <a:latin typeface="Cambria Math"/>
                      </a:rPr>
                      <m:t>𝑠h𝑎𝑟𝑒</m:t>
                    </m:r>
                  </m:oMath>
                </a14:m>
                <a:endParaRPr lang="en-AU" dirty="0"/>
              </a:p>
              <a:p>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7544" y="908720"/>
                <a:ext cx="8229600" cy="4525963"/>
              </a:xfrm>
              <a:blipFill rotWithShape="1">
                <a:blip r:embed="rId2"/>
                <a:stretch>
                  <a:fillRect l="-1037"/>
                </a:stretch>
              </a:blipFill>
            </p:spPr>
            <p:txBody>
              <a:bodyPr/>
              <a:lstStyle/>
              <a:p>
                <a:r>
                  <a:rPr lang="en-AU">
                    <a:noFill/>
                  </a:rPr>
                  <a:t> </a:t>
                </a:r>
              </a:p>
            </p:txBody>
          </p:sp>
        </mc:Fallback>
      </mc:AlternateContent>
      <p:sp>
        <p:nvSpPr>
          <p:cNvPr id="4" name="Footer Placeholder 3"/>
          <p:cNvSpPr>
            <a:spLocks noGrp="1"/>
          </p:cNvSpPr>
          <p:nvPr>
            <p:ph type="ftr" sz="quarter" idx="11"/>
          </p:nvPr>
        </p:nvSpPr>
        <p:spPr/>
        <p:txBody>
          <a:bodyPr/>
          <a:lstStyle/>
          <a:p>
            <a:r>
              <a:rPr lang="en-AU" dirty="0" smtClean="0"/>
              <a:t>Productivity and pay</a:t>
            </a:r>
            <a:endParaRPr lang="en-AU" dirty="0"/>
          </a:p>
        </p:txBody>
      </p:sp>
      <p:sp>
        <p:nvSpPr>
          <p:cNvPr id="5" name="Slide Number Placeholder 4"/>
          <p:cNvSpPr>
            <a:spLocks noGrp="1"/>
          </p:cNvSpPr>
          <p:nvPr>
            <p:ph type="sldNum" sz="quarter" idx="12"/>
          </p:nvPr>
        </p:nvSpPr>
        <p:spPr/>
        <p:txBody>
          <a:bodyPr/>
          <a:lstStyle/>
          <a:p>
            <a:fld id="{436C5D8F-1103-4EBE-B044-EEA833359EFD}" type="slidenum">
              <a:rPr lang="en-AU" smtClean="0"/>
              <a:t>2</a:t>
            </a:fld>
            <a:endParaRPr lang="en-AU"/>
          </a:p>
        </p:txBody>
      </p:sp>
      <mc:AlternateContent xmlns:mc="http://schemas.openxmlformats.org/markup-compatibility/2006" xmlns:a14="http://schemas.microsoft.com/office/drawing/2010/main">
        <mc:Choice Requires="a14">
          <p:sp>
            <p:nvSpPr>
              <p:cNvPr id="6" name="TextBox 5"/>
              <p:cNvSpPr txBox="1"/>
              <p:nvPr/>
            </p:nvSpPr>
            <p:spPr>
              <a:xfrm>
                <a:off x="3635896" y="4068083"/>
                <a:ext cx="3240360" cy="6649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b="0" i="1" smtClean="0">
                          <a:solidFill>
                            <a:schemeClr val="bg1">
                              <a:lumMod val="50000"/>
                            </a:schemeClr>
                          </a:solidFill>
                          <a:latin typeface="Cambria Math"/>
                        </a:rPr>
                        <m:t>= </m:t>
                      </m:r>
                      <m:f>
                        <m:fPr>
                          <m:ctrlPr>
                            <a:rPr lang="en-AU" b="0" i="1" smtClean="0">
                              <a:solidFill>
                                <a:schemeClr val="bg1">
                                  <a:lumMod val="50000"/>
                                </a:schemeClr>
                              </a:solidFill>
                              <a:latin typeface="Cambria Math"/>
                            </a:rPr>
                          </m:ctrlPr>
                        </m:fPr>
                        <m:num>
                          <m:r>
                            <a:rPr lang="en-AU" b="0" i="1" smtClean="0">
                              <a:solidFill>
                                <a:schemeClr val="bg1">
                                  <a:lumMod val="50000"/>
                                </a:schemeClr>
                              </a:solidFill>
                              <a:latin typeface="Cambria Math"/>
                            </a:rPr>
                            <m:t>𝑅𝑒𝑎𝑙</m:t>
                          </m:r>
                          <m:r>
                            <a:rPr lang="en-AU" b="0" i="1" smtClean="0">
                              <a:solidFill>
                                <a:schemeClr val="bg1">
                                  <a:lumMod val="50000"/>
                                </a:schemeClr>
                              </a:solidFill>
                              <a:latin typeface="Cambria Math"/>
                            </a:rPr>
                            <m:t> </m:t>
                          </m:r>
                          <m:r>
                            <a:rPr lang="en-AU" b="0" i="1" smtClean="0">
                              <a:solidFill>
                                <a:schemeClr val="bg1">
                                  <a:lumMod val="50000"/>
                                </a:schemeClr>
                              </a:solidFill>
                              <a:latin typeface="Cambria Math"/>
                            </a:rPr>
                            <m:t>𝑃𝑟𝑜𝑑𝑢𝑐𝑡</m:t>
                          </m:r>
                          <m:r>
                            <a:rPr lang="en-AU" b="0" i="1" smtClean="0">
                              <a:solidFill>
                                <a:schemeClr val="bg1">
                                  <a:lumMod val="50000"/>
                                </a:schemeClr>
                              </a:solidFill>
                              <a:latin typeface="Cambria Math"/>
                            </a:rPr>
                            <m:t> </m:t>
                          </m:r>
                          <m:r>
                            <a:rPr lang="en-AU" b="0" i="1" smtClean="0">
                              <a:solidFill>
                                <a:schemeClr val="bg1">
                                  <a:lumMod val="50000"/>
                                </a:schemeClr>
                              </a:solidFill>
                              <a:latin typeface="Cambria Math"/>
                            </a:rPr>
                            <m:t>𝑊𝑎𝑔𝑒</m:t>
                          </m:r>
                        </m:num>
                        <m:den>
                          <m:r>
                            <a:rPr lang="en-AU" b="0" i="1" smtClean="0">
                              <a:solidFill>
                                <a:schemeClr val="bg1">
                                  <a:lumMod val="50000"/>
                                </a:schemeClr>
                              </a:solidFill>
                              <a:latin typeface="Cambria Math"/>
                            </a:rPr>
                            <m:t>𝐿𝑎𝑏𝑜𝑢𝑟</m:t>
                          </m:r>
                          <m:r>
                            <a:rPr lang="en-AU" b="0" i="1" smtClean="0">
                              <a:solidFill>
                                <a:schemeClr val="bg1">
                                  <a:lumMod val="50000"/>
                                </a:schemeClr>
                              </a:solidFill>
                              <a:latin typeface="Cambria Math"/>
                            </a:rPr>
                            <m:t> </m:t>
                          </m:r>
                          <m:r>
                            <a:rPr lang="en-AU" b="0" i="1" smtClean="0">
                              <a:solidFill>
                                <a:schemeClr val="bg1">
                                  <a:lumMod val="50000"/>
                                </a:schemeClr>
                              </a:solidFill>
                              <a:latin typeface="Cambria Math"/>
                            </a:rPr>
                            <m:t>𝑝𝑟𝑜𝑑𝑢𝑐𝑡𝑖𝑣𝑖𝑡𝑦</m:t>
                          </m:r>
                        </m:den>
                      </m:f>
                    </m:oMath>
                  </m:oMathPara>
                </a14:m>
                <a:endParaRPr lang="en-AU" dirty="0"/>
              </a:p>
            </p:txBody>
          </p:sp>
        </mc:Choice>
        <mc:Fallback xmlns="">
          <p:sp>
            <p:nvSpPr>
              <p:cNvPr id="6" name="TextBox 5"/>
              <p:cNvSpPr txBox="1">
                <a:spLocks noRot="1" noChangeAspect="1" noMove="1" noResize="1" noEditPoints="1" noAdjustHandles="1" noChangeArrowheads="1" noChangeShapeType="1" noTextEdit="1"/>
              </p:cNvSpPr>
              <p:nvPr/>
            </p:nvSpPr>
            <p:spPr>
              <a:xfrm>
                <a:off x="3635896" y="4068083"/>
                <a:ext cx="3240360" cy="664926"/>
              </a:xfrm>
              <a:prstGeom prst="rect">
                <a:avLst/>
              </a:prstGeom>
              <a:blipFill rotWithShape="1">
                <a:blip r:embed="rId3"/>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951777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Takeaway</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7544" y="1772816"/>
                <a:ext cx="8229600" cy="4525963"/>
              </a:xfrm>
            </p:spPr>
            <p:txBody>
              <a:bodyPr/>
              <a:lstStyle/>
              <a:p>
                <a:pPr>
                  <a:lnSpc>
                    <a:spcPct val="150000"/>
                  </a:lnSpc>
                  <a:spcBef>
                    <a:spcPts val="1200"/>
                  </a:spcBef>
                </a:pPr>
                <a14:m>
                  <m:oMath xmlns:m="http://schemas.openxmlformats.org/officeDocument/2006/math">
                    <m:r>
                      <a:rPr lang="en-AU" b="0" i="1" smtClean="0">
                        <a:latin typeface="Cambria Math"/>
                      </a:rPr>
                      <m:t>𝐺𝑟𝑜𝑤𝑡h</m:t>
                    </m:r>
                    <m:r>
                      <a:rPr lang="en-AU" b="0" i="1" smtClean="0">
                        <a:latin typeface="Cambria Math"/>
                      </a:rPr>
                      <m:t> </m:t>
                    </m:r>
                    <m:r>
                      <a:rPr lang="en-AU" b="0" i="1" smtClean="0">
                        <a:latin typeface="Cambria Math"/>
                      </a:rPr>
                      <m:t>𝑖𝑛</m:t>
                    </m:r>
                    <m:r>
                      <a:rPr lang="en-AU" b="0" i="1" smtClean="0">
                        <a:latin typeface="Cambria Math"/>
                      </a:rPr>
                      <m:t> </m:t>
                    </m:r>
                    <m:r>
                      <a:rPr lang="en-AU" b="0" i="1" smtClean="0">
                        <a:latin typeface="Cambria Math"/>
                      </a:rPr>
                      <m:t>𝐿𝐼𝑆</m:t>
                    </m:r>
                    <m:r>
                      <a:rPr lang="en-AU" b="0" i="1" smtClean="0">
                        <a:latin typeface="Cambria Math"/>
                      </a:rPr>
                      <m:t>=</m:t>
                    </m:r>
                    <m:r>
                      <a:rPr lang="en-AU" b="0" i="1" smtClean="0">
                        <a:latin typeface="Cambria Math"/>
                      </a:rPr>
                      <m:t>𝑔𝑟𝑜𝑤𝑡h</m:t>
                    </m:r>
                    <m:r>
                      <a:rPr lang="en-AU" b="0" i="1" smtClean="0">
                        <a:latin typeface="Cambria Math"/>
                      </a:rPr>
                      <m:t> </m:t>
                    </m:r>
                    <m:r>
                      <a:rPr lang="en-AU" b="0" i="1" smtClean="0">
                        <a:latin typeface="Cambria Math"/>
                      </a:rPr>
                      <m:t>𝑖𝑛</m:t>
                    </m:r>
                    <m:r>
                      <a:rPr lang="en-AU" b="0" i="1" smtClean="0">
                        <a:latin typeface="Cambria Math"/>
                      </a:rPr>
                      <m:t> </m:t>
                    </m:r>
                    <m:r>
                      <a:rPr lang="en-AU" b="0" i="1" smtClean="0">
                        <a:latin typeface="Cambria Math"/>
                      </a:rPr>
                      <m:t>𝑅𝑃𝑊</m:t>
                    </m:r>
                    <m:r>
                      <a:rPr lang="en-AU" b="0" i="1" smtClean="0">
                        <a:latin typeface="Cambria Math"/>
                      </a:rPr>
                      <m:t> −</m:t>
                    </m:r>
                    <m:r>
                      <a:rPr lang="en-AU" b="0" i="1" smtClean="0">
                        <a:latin typeface="Cambria Math"/>
                      </a:rPr>
                      <m:t>𝑔𝑟𝑜𝑤𝑡h</m:t>
                    </m:r>
                    <m:r>
                      <a:rPr lang="en-AU" b="0" i="1" smtClean="0">
                        <a:latin typeface="Cambria Math"/>
                      </a:rPr>
                      <m:t> </m:t>
                    </m:r>
                    <m:r>
                      <a:rPr lang="en-AU" b="0" i="1" smtClean="0">
                        <a:latin typeface="Cambria Math"/>
                      </a:rPr>
                      <m:t>𝑖𝑛</m:t>
                    </m:r>
                    <m:r>
                      <a:rPr lang="en-AU" b="0" i="1" smtClean="0">
                        <a:latin typeface="Cambria Math"/>
                      </a:rPr>
                      <m:t> </m:t>
                    </m:r>
                    <m:r>
                      <a:rPr lang="en-AU" b="0" i="1" smtClean="0">
                        <a:latin typeface="Cambria Math"/>
                      </a:rPr>
                      <m:t>𝐿𝑃</m:t>
                    </m:r>
                  </m:oMath>
                </a14:m>
                <a:endParaRPr lang="en-AU" b="0" dirty="0" smtClean="0"/>
              </a:p>
              <a:p>
                <a:pPr>
                  <a:lnSpc>
                    <a:spcPct val="150000"/>
                  </a:lnSpc>
                </a:pPr>
                <a14:m>
                  <m:oMath xmlns:m="http://schemas.openxmlformats.org/officeDocument/2006/math">
                    <m:r>
                      <a:rPr lang="en-AU" b="0" i="1" smtClean="0">
                        <a:latin typeface="Cambria Math"/>
                      </a:rPr>
                      <m:t>𝐿𝐼𝑆</m:t>
                    </m:r>
                    <m:r>
                      <a:rPr lang="en-AU" b="0" i="1" smtClean="0">
                        <a:latin typeface="Cambria Math"/>
                      </a:rPr>
                      <m:t> ↓  </m:t>
                    </m:r>
                    <m:r>
                      <a:rPr lang="en-AU" b="0" i="1" smtClean="0">
                        <a:latin typeface="Cambria Math"/>
                        <a:ea typeface="Cambria Math"/>
                      </a:rPr>
                      <m:t>𝑤h𝑒𝑛</m:t>
                    </m:r>
                    <m:r>
                      <a:rPr lang="en-AU" b="0" i="1" smtClean="0">
                        <a:latin typeface="Cambria Math"/>
                        <a:ea typeface="Cambria Math"/>
                      </a:rPr>
                      <m:t>  </m:t>
                    </m:r>
                    <m:r>
                      <a:rPr lang="en-AU" b="0" i="1" smtClean="0">
                        <a:latin typeface="Cambria Math"/>
                        <a:ea typeface="Cambria Math"/>
                      </a:rPr>
                      <m:t>𝑔𝑟𝑜𝑤𝑡h</m:t>
                    </m:r>
                    <m:r>
                      <a:rPr lang="en-AU" b="0" i="1" smtClean="0">
                        <a:latin typeface="Cambria Math"/>
                        <a:ea typeface="Cambria Math"/>
                      </a:rPr>
                      <m:t> </m:t>
                    </m:r>
                    <m:r>
                      <a:rPr lang="en-AU" b="0" i="1" smtClean="0">
                        <a:latin typeface="Cambria Math"/>
                        <a:ea typeface="Cambria Math"/>
                      </a:rPr>
                      <m:t>𝑖𝑛</m:t>
                    </m:r>
                    <m:r>
                      <a:rPr lang="en-AU" b="0" i="1" smtClean="0">
                        <a:latin typeface="Cambria Math"/>
                        <a:ea typeface="Cambria Math"/>
                      </a:rPr>
                      <m:t> </m:t>
                    </m:r>
                    <m:r>
                      <a:rPr lang="en-AU" b="0" i="1" smtClean="0">
                        <a:latin typeface="Cambria Math"/>
                        <a:ea typeface="Cambria Math"/>
                      </a:rPr>
                      <m:t>𝑅𝑃𝑊</m:t>
                    </m:r>
                    <m:r>
                      <a:rPr lang="en-AU" b="0" i="1" smtClean="0">
                        <a:latin typeface="Cambria Math"/>
                        <a:ea typeface="Cambria Math"/>
                      </a:rPr>
                      <m:t> &lt;</m:t>
                    </m:r>
                    <m:r>
                      <a:rPr lang="en-AU" b="0" i="1" smtClean="0">
                        <a:latin typeface="Cambria Math"/>
                        <a:ea typeface="Cambria Math"/>
                      </a:rPr>
                      <m:t>𝑔𝑟𝑜𝑤𝑡h</m:t>
                    </m:r>
                    <m:r>
                      <a:rPr lang="en-AU" b="0" i="1" smtClean="0">
                        <a:latin typeface="Cambria Math"/>
                        <a:ea typeface="Cambria Math"/>
                      </a:rPr>
                      <m:t> </m:t>
                    </m:r>
                    <m:r>
                      <a:rPr lang="en-AU" b="0" i="1" smtClean="0">
                        <a:latin typeface="Cambria Math"/>
                        <a:ea typeface="Cambria Math"/>
                      </a:rPr>
                      <m:t>𝑖𝑛</m:t>
                    </m:r>
                    <m:r>
                      <a:rPr lang="en-AU" b="0" i="1" smtClean="0">
                        <a:latin typeface="Cambria Math"/>
                        <a:ea typeface="Cambria Math"/>
                      </a:rPr>
                      <m:t> </m:t>
                    </m:r>
                    <m:r>
                      <a:rPr lang="en-AU" b="0" i="1" smtClean="0">
                        <a:latin typeface="Cambria Math"/>
                        <a:ea typeface="Cambria Math"/>
                      </a:rPr>
                      <m:t>𝐿𝑃</m:t>
                    </m:r>
                  </m:oMath>
                </a14:m>
                <a:endParaRPr lang="en-AU" b="0" dirty="0" smtClean="0">
                  <a:ea typeface="Cambria Math"/>
                </a:endParaRPr>
              </a:p>
              <a:p>
                <a:pPr>
                  <a:lnSpc>
                    <a:spcPct val="150000"/>
                  </a:lnSpc>
                </a:pPr>
                <a14:m>
                  <m:oMath xmlns:m="http://schemas.openxmlformats.org/officeDocument/2006/math">
                    <m:r>
                      <a:rPr lang="en-AU" b="0" i="1" smtClean="0">
                        <a:latin typeface="Cambria Math"/>
                      </a:rPr>
                      <m:t>𝐿𝐼𝑆</m:t>
                    </m:r>
                    <m:r>
                      <a:rPr lang="en-AU" b="0" i="1" smtClean="0">
                        <a:latin typeface="Cambria Math"/>
                        <a:ea typeface="Cambria Math"/>
                      </a:rPr>
                      <m:t>↑  </m:t>
                    </m:r>
                    <m:r>
                      <a:rPr lang="en-AU" b="0" i="1" smtClean="0">
                        <a:latin typeface="Cambria Math"/>
                        <a:ea typeface="Cambria Math"/>
                      </a:rPr>
                      <m:t>𝑤h𝑒𝑛</m:t>
                    </m:r>
                    <m:r>
                      <a:rPr lang="en-AU" b="0" i="1" smtClean="0">
                        <a:latin typeface="Cambria Math"/>
                        <a:ea typeface="Cambria Math"/>
                      </a:rPr>
                      <m:t> </m:t>
                    </m:r>
                    <m:r>
                      <a:rPr lang="en-AU" b="0" i="1" smtClean="0">
                        <a:latin typeface="Cambria Math"/>
                        <a:ea typeface="Cambria Math"/>
                      </a:rPr>
                      <m:t>𝑔𝑟𝑜𝑤𝑡h</m:t>
                    </m:r>
                    <m:r>
                      <a:rPr lang="en-AU" b="0" i="1" smtClean="0">
                        <a:latin typeface="Cambria Math"/>
                        <a:ea typeface="Cambria Math"/>
                      </a:rPr>
                      <m:t> </m:t>
                    </m:r>
                    <m:r>
                      <a:rPr lang="en-AU" b="0" i="1" smtClean="0">
                        <a:latin typeface="Cambria Math"/>
                        <a:ea typeface="Cambria Math"/>
                      </a:rPr>
                      <m:t>𝑖𝑛</m:t>
                    </m:r>
                    <m:r>
                      <a:rPr lang="en-AU" b="0" i="1" smtClean="0">
                        <a:latin typeface="Cambria Math"/>
                        <a:ea typeface="Cambria Math"/>
                      </a:rPr>
                      <m:t> </m:t>
                    </m:r>
                    <m:r>
                      <a:rPr lang="en-AU" b="0" i="1" smtClean="0">
                        <a:latin typeface="Cambria Math"/>
                        <a:ea typeface="Cambria Math"/>
                      </a:rPr>
                      <m:t>𝑅𝑃𝑊</m:t>
                    </m:r>
                    <m:r>
                      <a:rPr lang="en-AU" b="0" i="1" smtClean="0">
                        <a:latin typeface="Cambria Math"/>
                        <a:ea typeface="Cambria Math"/>
                      </a:rPr>
                      <m:t> &gt;</m:t>
                    </m:r>
                    <m:r>
                      <a:rPr lang="en-AU" b="0" i="1" smtClean="0">
                        <a:latin typeface="Cambria Math"/>
                        <a:ea typeface="Cambria Math"/>
                      </a:rPr>
                      <m:t>𝑔𝑟𝑜𝑤𝑡h</m:t>
                    </m:r>
                    <m:r>
                      <a:rPr lang="en-AU" b="0" i="1" smtClean="0">
                        <a:latin typeface="Cambria Math"/>
                        <a:ea typeface="Cambria Math"/>
                      </a:rPr>
                      <m:t> </m:t>
                    </m:r>
                    <m:r>
                      <a:rPr lang="en-AU" b="0" i="1" smtClean="0">
                        <a:latin typeface="Cambria Math"/>
                        <a:ea typeface="Cambria Math"/>
                      </a:rPr>
                      <m:t>𝑖𝑛</m:t>
                    </m:r>
                    <m:r>
                      <a:rPr lang="en-AU" b="0" i="1" smtClean="0">
                        <a:latin typeface="Cambria Math"/>
                        <a:ea typeface="Cambria Math"/>
                      </a:rPr>
                      <m:t> </m:t>
                    </m:r>
                    <m:r>
                      <a:rPr lang="en-AU" b="0" i="1" smtClean="0">
                        <a:latin typeface="Cambria Math"/>
                        <a:ea typeface="Cambria Math"/>
                      </a:rPr>
                      <m:t>𝐿𝑃</m:t>
                    </m:r>
                  </m:oMath>
                </a14:m>
                <a:endParaRPr lang="en-AU"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7544" y="1772816"/>
                <a:ext cx="8229600" cy="4525963"/>
              </a:xfrm>
              <a:blipFill rotWithShape="1">
                <a:blip r:embed="rId2"/>
                <a:stretch>
                  <a:fillRect l="-1037"/>
                </a:stretch>
              </a:blipFill>
            </p:spPr>
            <p:txBody>
              <a:bodyPr/>
              <a:lstStyle/>
              <a:p>
                <a:r>
                  <a:rPr lang="en-AU">
                    <a:noFill/>
                  </a:rPr>
                  <a:t> </a:t>
                </a:r>
              </a:p>
            </p:txBody>
          </p:sp>
        </mc:Fallback>
      </mc:AlternateContent>
      <p:sp>
        <p:nvSpPr>
          <p:cNvPr id="4" name="Footer Placeholder 3"/>
          <p:cNvSpPr>
            <a:spLocks noGrp="1"/>
          </p:cNvSpPr>
          <p:nvPr>
            <p:ph type="ftr" sz="quarter" idx="11"/>
          </p:nvPr>
        </p:nvSpPr>
        <p:spPr/>
        <p:txBody>
          <a:bodyPr/>
          <a:lstStyle/>
          <a:p>
            <a:r>
              <a:rPr lang="en-AU" smtClean="0"/>
              <a:t>Productivity and pay</a:t>
            </a:r>
            <a:endParaRPr lang="en-AU"/>
          </a:p>
        </p:txBody>
      </p:sp>
      <p:sp>
        <p:nvSpPr>
          <p:cNvPr id="5" name="Slide Number Placeholder 4"/>
          <p:cNvSpPr>
            <a:spLocks noGrp="1"/>
          </p:cNvSpPr>
          <p:nvPr>
            <p:ph type="sldNum" sz="quarter" idx="12"/>
          </p:nvPr>
        </p:nvSpPr>
        <p:spPr/>
        <p:txBody>
          <a:bodyPr/>
          <a:lstStyle/>
          <a:p>
            <a:fld id="{436C5D8F-1103-4EBE-B044-EEA833359EFD}" type="slidenum">
              <a:rPr lang="en-AU" smtClean="0"/>
              <a:t>3</a:t>
            </a:fld>
            <a:endParaRPr lang="en-AU"/>
          </a:p>
        </p:txBody>
      </p:sp>
    </p:spTree>
    <p:extLst>
      <p:ext uri="{BB962C8B-B14F-4D97-AF65-F5344CB8AC3E}">
        <p14:creationId xmlns:p14="http://schemas.microsoft.com/office/powerpoint/2010/main" val="957386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Rule of thumb</a:t>
            </a:r>
            <a:endParaRPr lang="en-AU" dirty="0"/>
          </a:p>
        </p:txBody>
      </p:sp>
      <p:sp>
        <p:nvSpPr>
          <p:cNvPr id="3" name="Content Placeholder 2"/>
          <p:cNvSpPr>
            <a:spLocks noGrp="1"/>
          </p:cNvSpPr>
          <p:nvPr>
            <p:ph idx="1"/>
          </p:nvPr>
        </p:nvSpPr>
        <p:spPr/>
        <p:txBody>
          <a:bodyPr/>
          <a:lstStyle/>
          <a:p>
            <a:r>
              <a:rPr lang="en-AU" dirty="0" smtClean="0"/>
              <a:t>LP growth a benchmark for real wage growth</a:t>
            </a:r>
          </a:p>
          <a:p>
            <a:r>
              <a:rPr lang="en-AU" dirty="0" smtClean="0"/>
              <a:t>Increases in nominal wages has regard to growth in labour productivity and inflation</a:t>
            </a:r>
          </a:p>
          <a:p>
            <a:r>
              <a:rPr lang="en-AU" dirty="0" smtClean="0"/>
              <a:t>When growth in real wages above growth in LP</a:t>
            </a:r>
          </a:p>
          <a:p>
            <a:pPr lvl="1"/>
            <a:r>
              <a:rPr lang="en-AU" dirty="0" smtClean="0"/>
              <a:t>raises real production costs </a:t>
            </a:r>
          </a:p>
          <a:p>
            <a:pPr lvl="2"/>
            <a:r>
              <a:rPr lang="en-AU" dirty="0" smtClean="0"/>
              <a:t>reduces competitiveness</a:t>
            </a:r>
          </a:p>
          <a:p>
            <a:pPr lvl="2"/>
            <a:r>
              <a:rPr lang="en-AU" dirty="0" smtClean="0"/>
              <a:t>pressure to reduce employment</a:t>
            </a:r>
          </a:p>
          <a:p>
            <a:r>
              <a:rPr lang="en-AU" dirty="0" smtClean="0"/>
              <a:t>When growth in real wages below growth in LP </a:t>
            </a:r>
          </a:p>
          <a:p>
            <a:pPr lvl="1"/>
            <a:r>
              <a:rPr lang="en-AU" dirty="0" smtClean="0"/>
              <a:t>reduces real production costs</a:t>
            </a:r>
          </a:p>
          <a:p>
            <a:pPr lvl="2"/>
            <a:r>
              <a:rPr lang="en-AU" dirty="0" smtClean="0"/>
              <a:t>improves competitiveness</a:t>
            </a:r>
          </a:p>
          <a:p>
            <a:pPr lvl="2"/>
            <a:r>
              <a:rPr lang="en-AU" dirty="0" smtClean="0"/>
              <a:t>conducive to employment growth</a:t>
            </a:r>
          </a:p>
          <a:p>
            <a:pPr lvl="1"/>
            <a:r>
              <a:rPr lang="en-AU" dirty="0" smtClean="0"/>
              <a:t>question of fairness – equitable share of productivity gains</a:t>
            </a:r>
            <a:endParaRPr lang="en-AU" dirty="0"/>
          </a:p>
        </p:txBody>
      </p:sp>
      <p:sp>
        <p:nvSpPr>
          <p:cNvPr id="4" name="Footer Placeholder 3"/>
          <p:cNvSpPr>
            <a:spLocks noGrp="1"/>
          </p:cNvSpPr>
          <p:nvPr>
            <p:ph type="ftr" sz="quarter" idx="11"/>
          </p:nvPr>
        </p:nvSpPr>
        <p:spPr/>
        <p:txBody>
          <a:bodyPr/>
          <a:lstStyle/>
          <a:p>
            <a:r>
              <a:rPr lang="en-AU" smtClean="0"/>
              <a:t>Productivity and pay</a:t>
            </a:r>
            <a:endParaRPr lang="en-AU"/>
          </a:p>
        </p:txBody>
      </p:sp>
      <p:sp>
        <p:nvSpPr>
          <p:cNvPr id="5" name="Slide Number Placeholder 4"/>
          <p:cNvSpPr>
            <a:spLocks noGrp="1"/>
          </p:cNvSpPr>
          <p:nvPr>
            <p:ph type="sldNum" sz="quarter" idx="12"/>
          </p:nvPr>
        </p:nvSpPr>
        <p:spPr/>
        <p:txBody>
          <a:bodyPr/>
          <a:lstStyle/>
          <a:p>
            <a:fld id="{436C5D8F-1103-4EBE-B044-EEA833359EFD}" type="slidenum">
              <a:rPr lang="en-AU" smtClean="0"/>
              <a:t>4</a:t>
            </a:fld>
            <a:endParaRPr lang="en-AU"/>
          </a:p>
        </p:txBody>
      </p:sp>
    </p:spTree>
    <p:extLst>
      <p:ext uri="{BB962C8B-B14F-4D97-AF65-F5344CB8AC3E}">
        <p14:creationId xmlns:p14="http://schemas.microsoft.com/office/powerpoint/2010/main" val="1122889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2104256"/>
          </a:xfrm>
        </p:spPr>
        <p:txBody>
          <a:bodyPr/>
          <a:lstStyle/>
          <a:p>
            <a:pPr>
              <a:lnSpc>
                <a:spcPct val="100000"/>
              </a:lnSpc>
            </a:pPr>
            <a:r>
              <a:rPr lang="en-AU" sz="4000" dirty="0" smtClean="0"/>
              <a:t>The terms of trade lifted income growth above output growth in the 2000s</a:t>
            </a:r>
            <a:endParaRPr lang="en-AU" sz="4000" dirty="0"/>
          </a:p>
        </p:txBody>
      </p:sp>
      <p:sp>
        <p:nvSpPr>
          <p:cNvPr id="4" name="Footer Placeholder 3"/>
          <p:cNvSpPr>
            <a:spLocks noGrp="1"/>
          </p:cNvSpPr>
          <p:nvPr>
            <p:ph type="ftr" sz="quarter" idx="11"/>
          </p:nvPr>
        </p:nvSpPr>
        <p:spPr/>
        <p:txBody>
          <a:bodyPr/>
          <a:lstStyle/>
          <a:p>
            <a:r>
              <a:rPr lang="en-AU" smtClean="0"/>
              <a:t>Productivity and pay</a:t>
            </a:r>
            <a:endParaRPr lang="en-AU"/>
          </a:p>
        </p:txBody>
      </p:sp>
      <p:sp>
        <p:nvSpPr>
          <p:cNvPr id="5" name="Slide Number Placeholder 4"/>
          <p:cNvSpPr>
            <a:spLocks noGrp="1"/>
          </p:cNvSpPr>
          <p:nvPr>
            <p:ph type="sldNum" sz="quarter" idx="12"/>
          </p:nvPr>
        </p:nvSpPr>
        <p:spPr/>
        <p:txBody>
          <a:bodyPr/>
          <a:lstStyle/>
          <a:p>
            <a:fld id="{436C5D8F-1103-4EBE-B044-EEA833359EFD}" type="slidenum">
              <a:rPr lang="en-AU" smtClean="0"/>
              <a:t>5</a:t>
            </a:fld>
            <a:endParaRPr lang="en-AU"/>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6878667"/>
              </p:ext>
            </p:extLst>
          </p:nvPr>
        </p:nvGraphicFramePr>
        <p:xfrm>
          <a:off x="755576" y="2348880"/>
          <a:ext cx="6923112" cy="384502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51520" y="1961689"/>
            <a:ext cx="1008112" cy="369332"/>
          </a:xfrm>
          <a:prstGeom prst="rect">
            <a:avLst/>
          </a:prstGeom>
          <a:noFill/>
        </p:spPr>
        <p:txBody>
          <a:bodyPr wrap="square" rtlCol="0">
            <a:spAutoFit/>
          </a:bodyPr>
          <a:lstStyle/>
          <a:p>
            <a:pPr algn="r"/>
            <a:r>
              <a:rPr lang="en-AU" sz="900" dirty="0" smtClean="0"/>
              <a:t>% growth since 1959-60</a:t>
            </a:r>
            <a:endParaRPr lang="en-AU" sz="900" dirty="0"/>
          </a:p>
        </p:txBody>
      </p:sp>
      <p:sp>
        <p:nvSpPr>
          <p:cNvPr id="9" name="TextBox 8"/>
          <p:cNvSpPr txBox="1"/>
          <p:nvPr/>
        </p:nvSpPr>
        <p:spPr>
          <a:xfrm>
            <a:off x="7308304" y="2060848"/>
            <a:ext cx="936104" cy="369332"/>
          </a:xfrm>
          <a:prstGeom prst="rect">
            <a:avLst/>
          </a:prstGeom>
          <a:noFill/>
        </p:spPr>
        <p:txBody>
          <a:bodyPr wrap="square" rtlCol="0">
            <a:spAutoFit/>
          </a:bodyPr>
          <a:lstStyle/>
          <a:p>
            <a:r>
              <a:rPr lang="en-AU" sz="900" dirty="0" smtClean="0"/>
              <a:t>index</a:t>
            </a:r>
          </a:p>
          <a:p>
            <a:r>
              <a:rPr lang="en-AU" sz="900" dirty="0" smtClean="0"/>
              <a:t>2010-11=100</a:t>
            </a:r>
            <a:endParaRPr lang="en-AU" sz="900" dirty="0"/>
          </a:p>
        </p:txBody>
      </p:sp>
      <p:sp>
        <p:nvSpPr>
          <p:cNvPr id="10" name="TextBox 9"/>
          <p:cNvSpPr txBox="1"/>
          <p:nvPr/>
        </p:nvSpPr>
        <p:spPr>
          <a:xfrm>
            <a:off x="5220072" y="6165304"/>
            <a:ext cx="2556284" cy="230832"/>
          </a:xfrm>
          <a:prstGeom prst="rect">
            <a:avLst/>
          </a:prstGeom>
          <a:noFill/>
        </p:spPr>
        <p:txBody>
          <a:bodyPr wrap="square" rtlCol="0">
            <a:spAutoFit/>
          </a:bodyPr>
          <a:lstStyle/>
          <a:p>
            <a:r>
              <a:rPr lang="en-AU" sz="900" dirty="0" smtClean="0"/>
              <a:t>Data source: ABS national accounts</a:t>
            </a:r>
            <a:endParaRPr lang="en-AU" sz="900" dirty="0"/>
          </a:p>
        </p:txBody>
      </p:sp>
    </p:spTree>
    <p:extLst>
      <p:ext uri="{BB962C8B-B14F-4D97-AF65-F5344CB8AC3E}">
        <p14:creationId xmlns:p14="http://schemas.microsoft.com/office/powerpoint/2010/main" val="2388725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816224"/>
          </a:xfrm>
        </p:spPr>
        <p:txBody>
          <a:bodyPr/>
          <a:lstStyle/>
          <a:p>
            <a:pPr>
              <a:lnSpc>
                <a:spcPct val="100000"/>
              </a:lnSpc>
            </a:pPr>
            <a:r>
              <a:rPr lang="en-AU" sz="4000" dirty="0" smtClean="0"/>
              <a:t>The terms of trade filled the gap in average income growth left by slower productivity growth</a:t>
            </a:r>
            <a:endParaRPr lang="en-AU" sz="4000" dirty="0"/>
          </a:p>
        </p:txBody>
      </p:sp>
      <p:sp>
        <p:nvSpPr>
          <p:cNvPr id="4" name="Footer Placeholder 3"/>
          <p:cNvSpPr>
            <a:spLocks noGrp="1"/>
          </p:cNvSpPr>
          <p:nvPr>
            <p:ph type="ftr" sz="quarter" idx="11"/>
          </p:nvPr>
        </p:nvSpPr>
        <p:spPr/>
        <p:txBody>
          <a:bodyPr/>
          <a:lstStyle/>
          <a:p>
            <a:r>
              <a:rPr lang="en-AU" smtClean="0"/>
              <a:t>Productivity and pay</a:t>
            </a:r>
            <a:endParaRPr lang="en-AU"/>
          </a:p>
        </p:txBody>
      </p:sp>
      <p:sp>
        <p:nvSpPr>
          <p:cNvPr id="5" name="Slide Number Placeholder 4"/>
          <p:cNvSpPr>
            <a:spLocks noGrp="1"/>
          </p:cNvSpPr>
          <p:nvPr>
            <p:ph type="sldNum" sz="quarter" idx="12"/>
          </p:nvPr>
        </p:nvSpPr>
        <p:spPr/>
        <p:txBody>
          <a:bodyPr/>
          <a:lstStyle/>
          <a:p>
            <a:fld id="{436C5D8F-1103-4EBE-B044-EEA833359EFD}" type="slidenum">
              <a:rPr lang="en-AU" smtClean="0"/>
              <a:t>6</a:t>
            </a:fld>
            <a:endParaRPr lang="en-AU"/>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2285858"/>
              </p:ext>
            </p:extLst>
          </p:nvPr>
        </p:nvGraphicFramePr>
        <p:xfrm>
          <a:off x="1331640" y="2348880"/>
          <a:ext cx="6696744"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12630" y="2060848"/>
            <a:ext cx="936104" cy="369332"/>
          </a:xfrm>
          <a:prstGeom prst="rect">
            <a:avLst/>
          </a:prstGeom>
          <a:noFill/>
        </p:spPr>
        <p:txBody>
          <a:bodyPr wrap="square" rtlCol="0">
            <a:spAutoFit/>
          </a:bodyPr>
          <a:lstStyle/>
          <a:p>
            <a:pPr algn="r"/>
            <a:r>
              <a:rPr lang="en-AU" sz="900" dirty="0" smtClean="0">
                <a:solidFill>
                  <a:schemeClr val="bg1">
                    <a:lumMod val="65000"/>
                  </a:schemeClr>
                </a:solidFill>
              </a:rPr>
              <a:t>% growth</a:t>
            </a:r>
          </a:p>
          <a:p>
            <a:pPr algn="r"/>
            <a:r>
              <a:rPr lang="en-AU" sz="900" dirty="0" smtClean="0">
                <a:solidFill>
                  <a:schemeClr val="bg1">
                    <a:lumMod val="65000"/>
                  </a:schemeClr>
                </a:solidFill>
              </a:rPr>
              <a:t>since 1993-94</a:t>
            </a:r>
            <a:endParaRPr lang="en-AU" sz="900" dirty="0">
              <a:solidFill>
                <a:schemeClr val="bg1">
                  <a:lumMod val="65000"/>
                </a:schemeClr>
              </a:solidFill>
            </a:endParaRPr>
          </a:p>
        </p:txBody>
      </p:sp>
      <p:sp>
        <p:nvSpPr>
          <p:cNvPr id="8" name="TextBox 7"/>
          <p:cNvSpPr txBox="1"/>
          <p:nvPr/>
        </p:nvSpPr>
        <p:spPr>
          <a:xfrm>
            <a:off x="7596336" y="2060848"/>
            <a:ext cx="864096" cy="369332"/>
          </a:xfrm>
          <a:prstGeom prst="rect">
            <a:avLst/>
          </a:prstGeom>
          <a:noFill/>
        </p:spPr>
        <p:txBody>
          <a:bodyPr wrap="square" rtlCol="0">
            <a:spAutoFit/>
          </a:bodyPr>
          <a:lstStyle/>
          <a:p>
            <a:r>
              <a:rPr lang="en-AU" sz="900" dirty="0" smtClean="0">
                <a:solidFill>
                  <a:schemeClr val="bg1">
                    <a:lumMod val="65000"/>
                  </a:schemeClr>
                </a:solidFill>
              </a:rPr>
              <a:t>index</a:t>
            </a:r>
          </a:p>
          <a:p>
            <a:r>
              <a:rPr lang="en-AU" sz="900" dirty="0" smtClean="0">
                <a:solidFill>
                  <a:schemeClr val="bg1">
                    <a:lumMod val="65000"/>
                  </a:schemeClr>
                </a:solidFill>
              </a:rPr>
              <a:t>2010-11=100</a:t>
            </a:r>
            <a:endParaRPr lang="en-AU" sz="900" dirty="0">
              <a:solidFill>
                <a:schemeClr val="bg1">
                  <a:lumMod val="65000"/>
                </a:schemeClr>
              </a:solidFill>
            </a:endParaRPr>
          </a:p>
        </p:txBody>
      </p:sp>
      <p:sp>
        <p:nvSpPr>
          <p:cNvPr id="9" name="TextBox 8"/>
          <p:cNvSpPr txBox="1"/>
          <p:nvPr/>
        </p:nvSpPr>
        <p:spPr>
          <a:xfrm>
            <a:off x="5724128" y="6165304"/>
            <a:ext cx="2016224" cy="230832"/>
          </a:xfrm>
          <a:prstGeom prst="rect">
            <a:avLst/>
          </a:prstGeom>
          <a:noFill/>
        </p:spPr>
        <p:txBody>
          <a:bodyPr wrap="square" rtlCol="0">
            <a:spAutoFit/>
          </a:bodyPr>
          <a:lstStyle/>
          <a:p>
            <a:r>
              <a:rPr lang="en-AU" sz="900" dirty="0" smtClean="0">
                <a:solidFill>
                  <a:schemeClr val="bg1">
                    <a:lumMod val="65000"/>
                  </a:schemeClr>
                </a:solidFill>
              </a:rPr>
              <a:t>Data source: ABS national accounts</a:t>
            </a:r>
            <a:endParaRPr lang="en-AU" sz="900" dirty="0">
              <a:solidFill>
                <a:schemeClr val="bg1">
                  <a:lumMod val="65000"/>
                </a:schemeClr>
              </a:solidFill>
            </a:endParaRPr>
          </a:p>
        </p:txBody>
      </p:sp>
      <p:sp>
        <p:nvSpPr>
          <p:cNvPr id="10" name="Right Arrow 9"/>
          <p:cNvSpPr/>
          <p:nvPr/>
        </p:nvSpPr>
        <p:spPr>
          <a:xfrm rot="954648">
            <a:off x="4801115" y="3027201"/>
            <a:ext cx="1414138" cy="360040"/>
          </a:xfrm>
          <a:prstGeom prst="rightArrow">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25597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Takeaways</a:t>
            </a:r>
            <a:endParaRPr lang="en-AU" dirty="0"/>
          </a:p>
        </p:txBody>
      </p:sp>
      <p:sp>
        <p:nvSpPr>
          <p:cNvPr id="3" name="Content Placeholder 2"/>
          <p:cNvSpPr>
            <a:spLocks noGrp="1"/>
          </p:cNvSpPr>
          <p:nvPr>
            <p:ph idx="1"/>
          </p:nvPr>
        </p:nvSpPr>
        <p:spPr/>
        <p:txBody>
          <a:bodyPr/>
          <a:lstStyle/>
          <a:p>
            <a:r>
              <a:rPr lang="en-AU" dirty="0" smtClean="0"/>
              <a:t>Continued strong growth in prosperity in the 2000s</a:t>
            </a:r>
          </a:p>
          <a:p>
            <a:r>
              <a:rPr lang="en-AU" dirty="0" smtClean="0"/>
              <a:t>A surge in the terms of trade ‘filled a gap’ left by slower growth in productivity</a:t>
            </a:r>
          </a:p>
          <a:p>
            <a:r>
              <a:rPr lang="en-AU" dirty="0" smtClean="0"/>
              <a:t>The terms of trade had a major influence on the growth in real income and rate of improvement in living standards</a:t>
            </a:r>
            <a:endParaRPr lang="en-AU" dirty="0"/>
          </a:p>
        </p:txBody>
      </p:sp>
      <p:sp>
        <p:nvSpPr>
          <p:cNvPr id="4" name="Footer Placeholder 3"/>
          <p:cNvSpPr>
            <a:spLocks noGrp="1"/>
          </p:cNvSpPr>
          <p:nvPr>
            <p:ph type="ftr" sz="quarter" idx="11"/>
          </p:nvPr>
        </p:nvSpPr>
        <p:spPr/>
        <p:txBody>
          <a:bodyPr/>
          <a:lstStyle/>
          <a:p>
            <a:r>
              <a:rPr lang="en-AU" smtClean="0"/>
              <a:t>Productivity and pay</a:t>
            </a:r>
            <a:endParaRPr lang="en-AU"/>
          </a:p>
        </p:txBody>
      </p:sp>
      <p:sp>
        <p:nvSpPr>
          <p:cNvPr id="5" name="Slide Number Placeholder 4"/>
          <p:cNvSpPr>
            <a:spLocks noGrp="1"/>
          </p:cNvSpPr>
          <p:nvPr>
            <p:ph type="sldNum" sz="quarter" idx="12"/>
          </p:nvPr>
        </p:nvSpPr>
        <p:spPr/>
        <p:txBody>
          <a:bodyPr/>
          <a:lstStyle/>
          <a:p>
            <a:fld id="{436C5D8F-1103-4EBE-B044-EEA833359EFD}" type="slidenum">
              <a:rPr lang="en-AU" smtClean="0"/>
              <a:t>7</a:t>
            </a:fld>
            <a:endParaRPr lang="en-AU"/>
          </a:p>
        </p:txBody>
      </p:sp>
    </p:spTree>
    <p:extLst>
      <p:ext uri="{BB962C8B-B14F-4D97-AF65-F5344CB8AC3E}">
        <p14:creationId xmlns:p14="http://schemas.microsoft.com/office/powerpoint/2010/main" val="3991128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600200"/>
          </a:xfrm>
        </p:spPr>
        <p:txBody>
          <a:bodyPr/>
          <a:lstStyle/>
          <a:p>
            <a:r>
              <a:rPr lang="en-AU" dirty="0" smtClean="0"/>
              <a:t>The fall in the labour income share</a:t>
            </a:r>
            <a:endParaRPr lang="en-AU" dirty="0"/>
          </a:p>
        </p:txBody>
      </p:sp>
      <p:sp>
        <p:nvSpPr>
          <p:cNvPr id="3" name="Content Placeholder 2"/>
          <p:cNvSpPr>
            <a:spLocks noGrp="1"/>
          </p:cNvSpPr>
          <p:nvPr>
            <p:ph idx="1"/>
          </p:nvPr>
        </p:nvSpPr>
        <p:spPr>
          <a:xfrm>
            <a:off x="467544" y="1844824"/>
            <a:ext cx="8229600" cy="3773016"/>
          </a:xfrm>
        </p:spPr>
        <p:txBody>
          <a:bodyPr/>
          <a:lstStyle/>
          <a:p>
            <a:pPr>
              <a:lnSpc>
                <a:spcPct val="150000"/>
              </a:lnSpc>
            </a:pPr>
            <a:r>
              <a:rPr lang="en-AU" dirty="0" smtClean="0"/>
              <a:t>4+ percentage points over the 2000s</a:t>
            </a:r>
          </a:p>
          <a:p>
            <a:pPr>
              <a:lnSpc>
                <a:spcPct val="150000"/>
              </a:lnSpc>
            </a:pPr>
            <a:r>
              <a:rPr lang="en-AU" dirty="0" smtClean="0"/>
              <a:t>How did this fall come about?</a:t>
            </a:r>
            <a:endParaRPr lang="en-AU" dirty="0"/>
          </a:p>
        </p:txBody>
      </p:sp>
      <p:sp>
        <p:nvSpPr>
          <p:cNvPr id="4" name="Footer Placeholder 3"/>
          <p:cNvSpPr>
            <a:spLocks noGrp="1"/>
          </p:cNvSpPr>
          <p:nvPr>
            <p:ph type="ftr" sz="quarter" idx="11"/>
          </p:nvPr>
        </p:nvSpPr>
        <p:spPr/>
        <p:txBody>
          <a:bodyPr/>
          <a:lstStyle/>
          <a:p>
            <a:r>
              <a:rPr lang="en-AU" smtClean="0"/>
              <a:t>Productivity and pay</a:t>
            </a:r>
            <a:endParaRPr lang="en-AU"/>
          </a:p>
        </p:txBody>
      </p:sp>
      <p:sp>
        <p:nvSpPr>
          <p:cNvPr id="5" name="Slide Number Placeholder 4"/>
          <p:cNvSpPr>
            <a:spLocks noGrp="1"/>
          </p:cNvSpPr>
          <p:nvPr>
            <p:ph type="sldNum" sz="quarter" idx="12"/>
          </p:nvPr>
        </p:nvSpPr>
        <p:spPr/>
        <p:txBody>
          <a:bodyPr/>
          <a:lstStyle/>
          <a:p>
            <a:fld id="{436C5D8F-1103-4EBE-B044-EEA833359EFD}" type="slidenum">
              <a:rPr lang="en-AU" smtClean="0"/>
              <a:t>8</a:t>
            </a:fld>
            <a:endParaRPr lang="en-AU"/>
          </a:p>
        </p:txBody>
      </p:sp>
    </p:spTree>
    <p:extLst>
      <p:ext uri="{BB962C8B-B14F-4D97-AF65-F5344CB8AC3E}">
        <p14:creationId xmlns:p14="http://schemas.microsoft.com/office/powerpoint/2010/main" val="713263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790" y="116632"/>
            <a:ext cx="8229600" cy="1600200"/>
          </a:xfrm>
        </p:spPr>
        <p:txBody>
          <a:bodyPr/>
          <a:lstStyle/>
          <a:p>
            <a:r>
              <a:rPr lang="en-AU" dirty="0" smtClean="0"/>
              <a:t>No shrinkage in labour income growth</a:t>
            </a:r>
            <a:endParaRPr lang="en-AU" dirty="0"/>
          </a:p>
        </p:txBody>
      </p:sp>
      <p:sp>
        <p:nvSpPr>
          <p:cNvPr id="4" name="Footer Placeholder 3"/>
          <p:cNvSpPr>
            <a:spLocks noGrp="1"/>
          </p:cNvSpPr>
          <p:nvPr>
            <p:ph type="ftr" sz="quarter" idx="11"/>
          </p:nvPr>
        </p:nvSpPr>
        <p:spPr/>
        <p:txBody>
          <a:bodyPr/>
          <a:lstStyle/>
          <a:p>
            <a:r>
              <a:rPr lang="en-AU" smtClean="0"/>
              <a:t>Productivity and pay</a:t>
            </a:r>
            <a:endParaRPr lang="en-AU"/>
          </a:p>
        </p:txBody>
      </p:sp>
      <p:sp>
        <p:nvSpPr>
          <p:cNvPr id="5" name="Slide Number Placeholder 4"/>
          <p:cNvSpPr>
            <a:spLocks noGrp="1"/>
          </p:cNvSpPr>
          <p:nvPr>
            <p:ph type="sldNum" sz="quarter" idx="12"/>
          </p:nvPr>
        </p:nvSpPr>
        <p:spPr/>
        <p:txBody>
          <a:bodyPr/>
          <a:lstStyle/>
          <a:p>
            <a:fld id="{436C5D8F-1103-4EBE-B044-EEA833359EFD}" type="slidenum">
              <a:rPr lang="en-AU" smtClean="0"/>
              <a:t>9</a:t>
            </a:fld>
            <a:endParaRPr lang="en-AU"/>
          </a:p>
        </p:txBody>
      </p:sp>
      <p:graphicFrame>
        <p:nvGraphicFramePr>
          <p:cNvPr id="6" name="Content Placeholder 5" descr="The detailed analyses in this study are based on ABS data for the market sector of the economy. The ABS publishes better estimates of factor income shares and productivity for the market sector.&#10;There was faster growth in total income in the 2000s &#10;The rate of growth in both labour income and capital income was faster in the 2000s &#10;The rate of growth in capital income accelerated more than the rate of growth in labour income&#10;" title="Growth in labour income lifted in the 2000s but growth in capital income lifted even more"/>
          <p:cNvGraphicFramePr>
            <a:graphicFrameLocks noGrp="1"/>
          </p:cNvGraphicFramePr>
          <p:nvPr>
            <p:ph idx="1"/>
            <p:extLst>
              <p:ext uri="{D42A27DB-BD31-4B8C-83A1-F6EECF244321}">
                <p14:modId xmlns:p14="http://schemas.microsoft.com/office/powerpoint/2010/main" val="3629338934"/>
              </p:ext>
            </p:extLst>
          </p:nvPr>
        </p:nvGraphicFramePr>
        <p:xfrm>
          <a:off x="755576" y="2060848"/>
          <a:ext cx="7643192" cy="406531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67544" y="1967718"/>
            <a:ext cx="936104" cy="230832"/>
          </a:xfrm>
          <a:prstGeom prst="rect">
            <a:avLst/>
          </a:prstGeom>
          <a:noFill/>
        </p:spPr>
        <p:txBody>
          <a:bodyPr wrap="square" rtlCol="0">
            <a:spAutoFit/>
          </a:bodyPr>
          <a:lstStyle/>
          <a:p>
            <a:r>
              <a:rPr lang="en-AU" sz="900" dirty="0" smtClean="0">
                <a:solidFill>
                  <a:schemeClr val="bg1">
                    <a:lumMod val="50000"/>
                  </a:schemeClr>
                </a:solidFill>
              </a:rPr>
              <a:t>% per year</a:t>
            </a:r>
            <a:endParaRPr lang="en-AU" sz="900" dirty="0">
              <a:solidFill>
                <a:schemeClr val="bg1">
                  <a:lumMod val="50000"/>
                </a:schemeClr>
              </a:solidFill>
            </a:endParaRPr>
          </a:p>
        </p:txBody>
      </p:sp>
      <p:sp>
        <p:nvSpPr>
          <p:cNvPr id="8" name="TextBox 7"/>
          <p:cNvSpPr txBox="1"/>
          <p:nvPr/>
        </p:nvSpPr>
        <p:spPr>
          <a:xfrm>
            <a:off x="5940152" y="6165304"/>
            <a:ext cx="2376264" cy="230832"/>
          </a:xfrm>
          <a:prstGeom prst="rect">
            <a:avLst/>
          </a:prstGeom>
          <a:noFill/>
        </p:spPr>
        <p:txBody>
          <a:bodyPr wrap="square" rtlCol="0">
            <a:spAutoFit/>
          </a:bodyPr>
          <a:lstStyle/>
          <a:p>
            <a:r>
              <a:rPr lang="en-AU" sz="900" dirty="0" smtClean="0">
                <a:solidFill>
                  <a:schemeClr val="bg1">
                    <a:lumMod val="50000"/>
                  </a:schemeClr>
                </a:solidFill>
              </a:rPr>
              <a:t>Source: Parham (2013) forthcoming</a:t>
            </a:r>
            <a:endParaRPr lang="en-AU" sz="900" dirty="0">
              <a:solidFill>
                <a:schemeClr val="bg1">
                  <a:lumMod val="50000"/>
                </a:schemeClr>
              </a:solidFill>
            </a:endParaRPr>
          </a:p>
        </p:txBody>
      </p:sp>
    </p:spTree>
    <p:extLst>
      <p:ext uri="{BB962C8B-B14F-4D97-AF65-F5344CB8AC3E}">
        <p14:creationId xmlns:p14="http://schemas.microsoft.com/office/powerpoint/2010/main" val="10726957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471</TotalTime>
  <Words>918</Words>
  <Application>Microsoft Office PowerPoint</Application>
  <PresentationFormat>On-screen Show (4:3)</PresentationFormat>
  <Paragraphs>194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Executive</vt:lpstr>
      <vt:lpstr>Productivity and pay: Developments &amp; issues in labour’s share of income gains</vt:lpstr>
      <vt:lpstr>Definitions</vt:lpstr>
      <vt:lpstr>Takeaway</vt:lpstr>
      <vt:lpstr>Rule of thumb</vt:lpstr>
      <vt:lpstr>The terms of trade lifted income growth above output growth in the 2000s</vt:lpstr>
      <vt:lpstr>The terms of trade filled the gap in average income growth left by slower productivity growth</vt:lpstr>
      <vt:lpstr>Takeaways</vt:lpstr>
      <vt:lpstr>The fall in the labour income share</vt:lpstr>
      <vt:lpstr>No shrinkage in labour income growth</vt:lpstr>
      <vt:lpstr>Stronger output price inflation, not slower wage growth</vt:lpstr>
      <vt:lpstr>Terms of trade drove a wedge between product prices and consumer prices</vt:lpstr>
      <vt:lpstr>Real consumption wage</vt:lpstr>
      <vt:lpstr>Growth in RPW fell behind LP growth. RCW did not</vt:lpstr>
      <vt:lpstr>Implications for the rule of thumb</vt:lpstr>
      <vt:lpstr>Sources of the fall in labour income share</vt:lpstr>
      <vt:lpstr>Mining essentially explains it all</vt:lpstr>
      <vt:lpstr>Implications for wage setting</vt:lpstr>
      <vt:lpstr>Looking forward</vt:lpstr>
      <vt:lpstr>Concluding remarks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Productivity and pay: Developments in labour’s share of income gains</dc:title>
  <dc:creator>Dean</dc:creator>
  <cp:lastModifiedBy>Angela Hendley-Boys</cp:lastModifiedBy>
  <cp:revision>23</cp:revision>
  <dcterms:created xsi:type="dcterms:W3CDTF">2013-08-14T05:25:09Z</dcterms:created>
  <dcterms:modified xsi:type="dcterms:W3CDTF">2015-12-04T00:36:09Z</dcterms:modified>
</cp:coreProperties>
</file>