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4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pPr>
            <a:r>
              <a:rPr lang="en-US" sz="1600" dirty="0"/>
              <a:t>Total Number of Reported Bankruptcies in Canada </a:t>
            </a:r>
          </a:p>
          <a:p>
            <a:pPr>
              <a:defRPr/>
            </a:pPr>
            <a:r>
              <a:rPr lang="en-US" sz="1600" dirty="0"/>
              <a:t>(1921</a:t>
            </a:r>
            <a:r>
              <a:rPr lang="en-US" sz="1600" baseline="0" dirty="0"/>
              <a:t> - 1939)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770683308456205E-2"/>
          <c:y val="0.18845679012345701"/>
          <c:w val="0.885739825595938"/>
          <c:h val="0.7461164576650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Sheet1!$C$84</c:f>
              <c:strCache>
                <c:ptCount val="1"/>
                <c:pt idx="0">
                  <c:v>Total Number of Bankruptcies (DTC)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Sheet1!$B$85:$B$103</c:f>
              <c:numCache>
                <c:formatCode>General</c:formatCode>
                <c:ptCount val="19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</c:numCache>
            </c:numRef>
          </c:xVal>
          <c:yVal>
            <c:numRef>
              <c:f>Sheet1!$C$85:$C$103</c:f>
              <c:numCache>
                <c:formatCode>#,##0</c:formatCode>
                <c:ptCount val="19"/>
                <c:pt idx="0">
                  <c:v>2364</c:v>
                </c:pt>
                <c:pt idx="1">
                  <c:v>3925</c:v>
                </c:pt>
                <c:pt idx="2">
                  <c:v>3408</c:v>
                </c:pt>
                <c:pt idx="3">
                  <c:v>2319</c:v>
                </c:pt>
                <c:pt idx="4">
                  <c:v>1996</c:v>
                </c:pt>
                <c:pt idx="5">
                  <c:v>1773</c:v>
                </c:pt>
                <c:pt idx="6">
                  <c:v>1841</c:v>
                </c:pt>
                <c:pt idx="7">
                  <c:v>2037</c:v>
                </c:pt>
                <c:pt idx="8">
                  <c:v>2167</c:v>
                </c:pt>
                <c:pt idx="9">
                  <c:v>2402</c:v>
                </c:pt>
                <c:pt idx="10">
                  <c:v>2216</c:v>
                </c:pt>
                <c:pt idx="11">
                  <c:v>2420</c:v>
                </c:pt>
                <c:pt idx="12">
                  <c:v>2044</c:v>
                </c:pt>
                <c:pt idx="13">
                  <c:v>1532</c:v>
                </c:pt>
                <c:pt idx="14">
                  <c:v>1314</c:v>
                </c:pt>
                <c:pt idx="15">
                  <c:v>1198</c:v>
                </c:pt>
                <c:pt idx="16">
                  <c:v>1126</c:v>
                </c:pt>
                <c:pt idx="17">
                  <c:v>1219</c:v>
                </c:pt>
                <c:pt idx="18">
                  <c:v>1392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B4-E947-8064-AA05C2C5E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037696"/>
        <c:axId val="810557808"/>
      </c:scatterChart>
      <c:valAx>
        <c:axId val="81003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557808"/>
        <c:crosses val="autoZero"/>
        <c:crossBetween val="midCat"/>
        <c:majorUnit val="1"/>
      </c:valAx>
      <c:valAx>
        <c:axId val="810557808"/>
        <c:scaling>
          <c:orientation val="minMax"/>
          <c:max val="45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cs"/>
                  </a:defRPr>
                </a:pPr>
                <a:r>
                  <a:rPr lang="en-US" sz="900" baseline="0" dirty="0"/>
                  <a:t>BANKRUPTCIES </a:t>
                </a:r>
                <a:endParaRPr lang="en-US" sz="9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037696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/>
              <a:pPr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t>10/15/18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/>
              <a:t>10/15/18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14CF-56E6-8F43-AA16-A838C7CD3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New Bankruptcy “Detective Agency”?</a:t>
            </a: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F8632-E5AE-154D-8EA7-9B71C46C4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71659"/>
            <a:ext cx="8825658" cy="21870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/>
              <a:t>The Origins of the Superintendent of Bankruptcy in Great Depression Canada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000" b="1" dirty="0"/>
              <a:t>Thomas Telfer</a:t>
            </a:r>
          </a:p>
          <a:p>
            <a:pPr algn="ctr"/>
            <a:r>
              <a:rPr lang="en-US" sz="2000" b="1" dirty="0"/>
              <a:t>Western 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044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2200-29E7-8244-878C-A9952D75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Federalism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3871-6256-8E42-89B3-AF39C76B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1932, nine provinces existed.</a:t>
            </a:r>
          </a:p>
          <a:p>
            <a:endParaRPr lang="en-US" dirty="0"/>
          </a:p>
          <a:p>
            <a:r>
              <a:rPr lang="en-US" dirty="0"/>
              <a:t>Under the Constitution the federal government is granted jurisdiction over “bankruptcy and insolvency law”. </a:t>
            </a:r>
          </a:p>
          <a:p>
            <a:endParaRPr lang="en-US" dirty="0"/>
          </a:p>
          <a:p>
            <a:r>
              <a:rPr lang="en-US" dirty="0"/>
              <a:t>The provinces have jurisdiction over “property and civil rights” </a:t>
            </a:r>
          </a:p>
          <a:p>
            <a:pPr lvl="1"/>
            <a:r>
              <a:rPr lang="en-US" dirty="0"/>
              <a:t>e.g. contracts, debt enforcement and property. </a:t>
            </a:r>
          </a:p>
        </p:txBody>
      </p:sp>
    </p:spTree>
    <p:extLst>
      <p:ext uri="{BB962C8B-B14F-4D97-AF65-F5344CB8AC3E}">
        <p14:creationId xmlns:p14="http://schemas.microsoft.com/office/powerpoint/2010/main" val="25735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BF51-B2A5-E74B-A9E2-39A52E4F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26BA-6440-C748-80FF-71BC3D23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The Great Depression of the 1930s brought social, economic and financial winter to Canada.</a:t>
            </a:r>
          </a:p>
          <a:p>
            <a:endParaRPr lang="en-CA" dirty="0"/>
          </a:p>
          <a:p>
            <a:r>
              <a:rPr lang="en-CA" dirty="0"/>
              <a:t> In the wake of the Wall Street Crash of October 1929, the Dominion quickly entered a hard and bitter season of spreading misery and growing hopelessness….</a:t>
            </a:r>
          </a:p>
          <a:p>
            <a:endParaRPr lang="en-CA" dirty="0"/>
          </a:p>
          <a:p>
            <a:r>
              <a:rPr lang="en-CA" dirty="0"/>
              <a:t>[H]uman misery was everywhere to be seen.</a:t>
            </a:r>
          </a:p>
          <a:p>
            <a:endParaRPr lang="en-US" dirty="0"/>
          </a:p>
          <a:p>
            <a:pPr lvl="1"/>
            <a:r>
              <a:rPr lang="en-US" dirty="0"/>
              <a:t>Peter Neary (2018)</a:t>
            </a:r>
          </a:p>
        </p:txBody>
      </p:sp>
    </p:spTree>
    <p:extLst>
      <p:ext uri="{BB962C8B-B14F-4D97-AF65-F5344CB8AC3E}">
        <p14:creationId xmlns:p14="http://schemas.microsoft.com/office/powerpoint/2010/main" val="267811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4686-C415-7B48-9CCF-B1BFB30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 and Bankruptcy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5385-05A8-E849-8E4B-F4CED47D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Parliament made no substantive changes to the Bankruptcy Act that would have protected debtors.</a:t>
            </a:r>
          </a:p>
        </p:txBody>
      </p:sp>
    </p:spTree>
    <p:extLst>
      <p:ext uri="{BB962C8B-B14F-4D97-AF65-F5344CB8AC3E}">
        <p14:creationId xmlns:p14="http://schemas.microsoft.com/office/powerpoint/2010/main" val="8809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66F2-2BD5-9B46-A708-666B3C29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to RB Bennett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4A59A3-978E-8E44-A895-AEB5576B8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76" y="2354094"/>
            <a:ext cx="3402164" cy="4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8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0187-3846-1247-8F0D-0A9B7860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 and the Superintendent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DE21-ACDC-6243-B994-09E5B1CC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Was the creation of the Superintendent’s office a response to the economic crisis? </a:t>
            </a:r>
          </a:p>
          <a:p>
            <a:endParaRPr lang="en-CA" i="1" dirty="0"/>
          </a:p>
          <a:p>
            <a:r>
              <a:rPr lang="en-CA" i="1" dirty="0"/>
              <a:t>The answer is clearly no.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CB74-547F-E248-9903-6E5770B2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Opposition to the Superintendent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DFB4-0551-A341-A5A4-FA969E01C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Concern over the establishment of a bankruptcy bureaucracy.</a:t>
            </a:r>
          </a:p>
          <a:p>
            <a:endParaRPr lang="en-US" dirty="0"/>
          </a:p>
          <a:p>
            <a:r>
              <a:rPr lang="en-US" dirty="0"/>
              <a:t>2. Constitutional</a:t>
            </a:r>
          </a:p>
          <a:p>
            <a:endParaRPr lang="en-US" dirty="0"/>
          </a:p>
          <a:p>
            <a:r>
              <a:rPr lang="en-US" dirty="0"/>
              <a:t>3. The Montreal Bar</a:t>
            </a:r>
          </a:p>
        </p:txBody>
      </p:sp>
    </p:spTree>
    <p:extLst>
      <p:ext uri="{BB962C8B-B14F-4D97-AF65-F5344CB8AC3E}">
        <p14:creationId xmlns:p14="http://schemas.microsoft.com/office/powerpoint/2010/main" val="271305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9317-7DFB-E540-9852-B174F604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Bankruptcy Statistics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E7BD97-1A4E-6249-A78F-18962B4FCF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2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51DD-F2CB-7640-B276-58FC9AE2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62609"/>
            <a:ext cx="8761413" cy="1007165"/>
          </a:xfrm>
        </p:spPr>
        <p:txBody>
          <a:bodyPr/>
          <a:lstStyle/>
          <a:p>
            <a:pPr algn="ctr"/>
            <a:r>
              <a:rPr lang="en-US" dirty="0"/>
              <a:t>William Reilley, </a:t>
            </a:r>
            <a:br>
              <a:rPr lang="en-US" dirty="0"/>
            </a:br>
            <a:r>
              <a:rPr lang="en-US" dirty="0"/>
              <a:t>Superintendent of Bankruptcy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BC526-6FFF-0F4B-81CE-E02AE8D4BBB0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14703" y="1802572"/>
            <a:ext cx="4041913" cy="50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76A5-D662-A44A-9B85-A0F183D5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Reilley to Minister of Finance, </a:t>
            </a:r>
            <a:br>
              <a:rPr lang="en-US" dirty="0"/>
            </a:br>
            <a:r>
              <a:rPr lang="en-US" dirty="0"/>
              <a:t>19 December 1933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E364-B21E-F542-9728-FBEA0256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Reilley urged the Minister of Finance to reform the </a:t>
            </a:r>
            <a:r>
              <a:rPr lang="en-US" i="1" dirty="0"/>
              <a:t>Bankruptcy Act  </a:t>
            </a:r>
            <a:r>
              <a:rPr lang="en-US" dirty="0"/>
              <a:t>to recognize the: </a:t>
            </a:r>
          </a:p>
          <a:p>
            <a:endParaRPr lang="en-US" dirty="0"/>
          </a:p>
          <a:p>
            <a:r>
              <a:rPr lang="en-US" dirty="0"/>
              <a:t>“desirability of saving debtors from financial wreckage rather than acting as a wrecking crew.”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FE1D-FF2D-684F-A1AE-EFEDB899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Bankruptcy Amendment Act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A60D3-A4DD-A944-9752-42EC7399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Creation of the office of Superintendent of Bankruptcy</a:t>
            </a:r>
          </a:p>
          <a:p>
            <a:endParaRPr lang="en-US" dirty="0"/>
          </a:p>
          <a:p>
            <a:r>
              <a:rPr lang="en-US" dirty="0"/>
              <a:t>Broad investigatory powers over all bankruptcy matters</a:t>
            </a:r>
          </a:p>
          <a:p>
            <a:endParaRPr lang="en-US" dirty="0"/>
          </a:p>
          <a:p>
            <a:r>
              <a:rPr lang="en-US" dirty="0"/>
              <a:t>Supervised and administered new licensing regime of trustees in bankruptcy</a:t>
            </a:r>
          </a:p>
        </p:txBody>
      </p:sp>
    </p:spTree>
    <p:extLst>
      <p:ext uri="{BB962C8B-B14F-4D97-AF65-F5344CB8AC3E}">
        <p14:creationId xmlns:p14="http://schemas.microsoft.com/office/powerpoint/2010/main" val="339215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C067-BBC1-CD42-8DE1-E0038860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Bankruptcy Amendment Act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97C0-1897-6145-9AFC-CD849B09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In the literature, there has been no assessment of the amendments in the context of the Great Depression.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Bankruptcy law literature treats the creation of the Superintendent of Bankruptcy as beneficial and non-controversial.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FF1-F0BA-6C41-96C3-E518851B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Bankruptcy Law and </a:t>
            </a:r>
            <a:br>
              <a:rPr lang="en-US" dirty="0"/>
            </a:br>
            <a:r>
              <a:rPr lang="en-US" dirty="0"/>
              <a:t>the Great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7C9E-BB85-3649-910C-9AE8DD271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In the literature, there has been no assessment of the amendments in the context of the Great Depression.</a:t>
            </a:r>
          </a:p>
          <a:p>
            <a:endParaRPr lang="en-US" dirty="0"/>
          </a:p>
          <a:p>
            <a:pPr lvl="1"/>
            <a:r>
              <a:rPr lang="en-US" dirty="0"/>
              <a:t>A. The 1932 amendments provided no relief to debtors in the Great Depression.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B. The establishment of the Superintendent’s office was inspired by trustee problems of the 1920s and had little to do with the Great Depression.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8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4F62-18D5-E142-A10D-6F557CC1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to the </a:t>
            </a:r>
            <a:br>
              <a:rPr lang="en-US" dirty="0"/>
            </a:br>
            <a:r>
              <a:rPr lang="en-US" dirty="0"/>
              <a:t>Superintendent of Bankruptcy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E918-F8A8-8A45-902A-56C13B5B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Bankruptcy law literature treats the creation of the Superintendent of Bankruptcy as beneficial and non-controversial.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literature ignores sources of opposition to the Superintendent.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09C-920A-664A-939D-18E96AC2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the history of bankruptcy?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8022B-481D-8A4A-AB9E-CB649B0B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understanding of the history of business law contributes to our broader knowledge of Canadian history.</a:t>
            </a:r>
          </a:p>
          <a:p>
            <a:r>
              <a:rPr lang="en-US" dirty="0"/>
              <a:t>One aspect of business law is the regulation of debt.</a:t>
            </a:r>
            <a:endParaRPr lang="en-CA" dirty="0"/>
          </a:p>
          <a:p>
            <a:r>
              <a:rPr lang="en-US" dirty="0"/>
              <a:t>It is self-evident that debt played a significant role in the Great Depression.</a:t>
            </a:r>
            <a:endParaRPr lang="en-CA" dirty="0"/>
          </a:p>
          <a:p>
            <a:r>
              <a:rPr lang="en-US" dirty="0"/>
              <a:t>While there are many political, social and economic histories of Great Depression Canada, there are no studies of an important legal aspect of debt and that is bankruptcy law.</a:t>
            </a:r>
            <a:endParaRPr lang="en-CA" dirty="0"/>
          </a:p>
          <a:p>
            <a:r>
              <a:rPr lang="en-US" dirty="0"/>
              <a:t>The legal history of Canadian bankruptcy law during the 1930s has not been told. 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4E9B-7968-AA46-8155-33751FFA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MacKenzie King Diary, 19 May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8FE1-1E3B-534C-BBDD-77AD80EE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 did not go to the H. of C. this afternoon, as discussion on bankruptcy &amp; Agric. estimates. </a:t>
            </a:r>
          </a:p>
          <a:p>
            <a:endParaRPr lang="en-US" i="1" dirty="0"/>
          </a:p>
          <a:p>
            <a:r>
              <a:rPr lang="en-US" i="1" dirty="0"/>
              <a:t>Felt it a good time to get caught up – </a:t>
            </a:r>
          </a:p>
          <a:p>
            <a:endParaRPr lang="en-US" i="1" dirty="0"/>
          </a:p>
          <a:p>
            <a:r>
              <a:rPr lang="en-US" i="1" dirty="0"/>
              <a:t>I wrote a personal letter or two, did some reading of the papers; </a:t>
            </a:r>
          </a:p>
          <a:p>
            <a:endParaRPr lang="en-US" i="1" dirty="0"/>
          </a:p>
          <a:p>
            <a:r>
              <a:rPr lang="en-US" i="1" dirty="0"/>
              <a:t>turned in at 10[:]30 p.m. The house was to sit till 12 tonight.</a:t>
            </a:r>
            <a:endParaRPr lang="en-CA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4AE34-A0CA-C142-AEA8-12E93752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951479"/>
            <a:ext cx="2489200" cy="3251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40B92-834D-0E4B-B44A-783E0F8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9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10E2-CBF2-DA43-B645-7140D371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Bankruptcy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1E13-BC39-3B4D-89CE-D0B59D346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Bankruptcy law seeks to achieve two goals:</a:t>
            </a:r>
          </a:p>
          <a:p>
            <a:endParaRPr lang="en-CA" dirty="0"/>
          </a:p>
          <a:p>
            <a:r>
              <a:rPr lang="en-US" dirty="0"/>
              <a:t>1. It is a collective regime to distribute assets to creditors</a:t>
            </a:r>
          </a:p>
          <a:p>
            <a:endParaRPr lang="en-CA" dirty="0"/>
          </a:p>
          <a:p>
            <a:r>
              <a:rPr lang="en-US" dirty="0"/>
              <a:t>2. Bankruptcy has a goal of economic rehabilitation; an individual debtor will receive a discharge;  a release of debts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4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719D-0331-B644-9B55-19496C30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in Bankruptcy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385B-C8C3-F640-8300-4A2D8A1F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US" dirty="0"/>
              <a:t>private sector actor</a:t>
            </a:r>
          </a:p>
          <a:p>
            <a:endParaRPr lang="en-US" dirty="0"/>
          </a:p>
          <a:p>
            <a:r>
              <a:rPr lang="en-US" dirty="0"/>
              <a:t> typically an accountant </a:t>
            </a:r>
          </a:p>
          <a:p>
            <a:endParaRPr lang="en-US" dirty="0"/>
          </a:p>
          <a:p>
            <a:r>
              <a:rPr lang="en-US" dirty="0"/>
              <a:t>responsible for administering the bankrupt’s estate and for making the distribution to creditors.</a:t>
            </a:r>
          </a:p>
          <a:p>
            <a:endParaRPr lang="en-US" dirty="0"/>
          </a:p>
          <a:p>
            <a:r>
              <a:rPr lang="en-US" dirty="0"/>
              <a:t>Prior to 1932 trustees are not regulated</a:t>
            </a:r>
          </a:p>
        </p:txBody>
      </p:sp>
    </p:spTree>
    <p:extLst>
      <p:ext uri="{BB962C8B-B14F-4D97-AF65-F5344CB8AC3E}">
        <p14:creationId xmlns:p14="http://schemas.microsoft.com/office/powerpoint/2010/main" val="2862568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</TotalTime>
  <Words>680</Words>
  <Application>Microsoft Macintosh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The New Bankruptcy “Detective Agency”?  </vt:lpstr>
      <vt:lpstr>Bankruptcy Amendment Act 1932</vt:lpstr>
      <vt:lpstr>The Bankruptcy Amendment Act 1932</vt:lpstr>
      <vt:lpstr>Bankruptcy Law and  the Great Depression</vt:lpstr>
      <vt:lpstr>Opposition to the  Superintendent of Bankruptcy</vt:lpstr>
      <vt:lpstr>Why study the history of bankruptcy?</vt:lpstr>
      <vt:lpstr>MacKenzie King Diary, 19 May 1932</vt:lpstr>
      <vt:lpstr>Bankruptcy Context</vt:lpstr>
      <vt:lpstr>Trustee in Bankruptcy</vt:lpstr>
      <vt:lpstr>Federalism Context</vt:lpstr>
      <vt:lpstr>The Great Depression</vt:lpstr>
      <vt:lpstr>The Great Depression and Bankruptcy</vt:lpstr>
      <vt:lpstr>Letters to RB Bennett</vt:lpstr>
      <vt:lpstr>The Great Depression and the Superintendent</vt:lpstr>
      <vt:lpstr>Sources of Opposition to the Superintendent</vt:lpstr>
      <vt:lpstr>Bankruptcy Statistics</vt:lpstr>
      <vt:lpstr>William Reilley,  Superintendent of Bankruptcy</vt:lpstr>
      <vt:lpstr>Reilley to Minister of Finance,  19 December 1933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Bankruptcy “Detective Agency”?  </dc:title>
  <dc:creator>Microsoft Office User</dc:creator>
  <cp:lastModifiedBy>Microsoft Office User</cp:lastModifiedBy>
  <cp:revision>9</cp:revision>
  <dcterms:created xsi:type="dcterms:W3CDTF">2018-09-20T20:12:01Z</dcterms:created>
  <dcterms:modified xsi:type="dcterms:W3CDTF">2018-10-15T18:52:18Z</dcterms:modified>
</cp:coreProperties>
</file>