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56" r:id="rId3"/>
    <p:sldId id="260" r:id="rId4"/>
    <p:sldId id="261" r:id="rId5"/>
    <p:sldId id="262" r:id="rId6"/>
    <p:sldId id="284" r:id="rId7"/>
    <p:sldId id="283" r:id="rId8"/>
    <p:sldId id="263" r:id="rId9"/>
    <p:sldId id="264" r:id="rId10"/>
    <p:sldId id="257" r:id="rId11"/>
    <p:sldId id="266" r:id="rId12"/>
    <p:sldId id="258" r:id="rId13"/>
    <p:sldId id="267" r:id="rId14"/>
    <p:sldId id="268" r:id="rId15"/>
    <p:sldId id="269" r:id="rId16"/>
    <p:sldId id="259" r:id="rId17"/>
    <p:sldId id="270" r:id="rId18"/>
    <p:sldId id="271" r:id="rId19"/>
    <p:sldId id="272" r:id="rId20"/>
    <p:sldId id="273" r:id="rId21"/>
    <p:sldId id="274" r:id="rId22"/>
    <p:sldId id="275" r:id="rId23"/>
    <p:sldId id="282" r:id="rId24"/>
    <p:sldId id="276" r:id="rId25"/>
    <p:sldId id="277" r:id="rId26"/>
    <p:sldId id="285" r:id="rId27"/>
    <p:sldId id="280" r:id="rId28"/>
    <p:sldId id="27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22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26886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327762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269423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28474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129204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58591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416036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227042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55260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268292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2BA9FA01-EC93-6B40-8402-5EE2D6E516D3}"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646B23-CD77-8145-B351-B6F6CB5F5A6B}" type="slidenum">
              <a:rPr lang="en-US" smtClean="0"/>
              <a:t>‹#›</a:t>
            </a:fld>
            <a:endParaRPr lang="en-US" dirty="0"/>
          </a:p>
        </p:txBody>
      </p:sp>
    </p:spTree>
    <p:extLst>
      <p:ext uri="{BB962C8B-B14F-4D97-AF65-F5344CB8AC3E}">
        <p14:creationId xmlns:p14="http://schemas.microsoft.com/office/powerpoint/2010/main" val="789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9FA01-EC93-6B40-8402-5EE2D6E516D3}" type="datetimeFigureOut">
              <a:rPr lang="en-US" smtClean="0"/>
              <a:t>2/12/2018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46B23-CD77-8145-B351-B6F6CB5F5A6B}" type="slidenum">
              <a:rPr lang="en-US" smtClean="0"/>
              <a:t>‹#›</a:t>
            </a:fld>
            <a:endParaRPr lang="en-US" dirty="0"/>
          </a:p>
        </p:txBody>
      </p:sp>
    </p:spTree>
    <p:extLst>
      <p:ext uri="{BB962C8B-B14F-4D97-AF65-F5344CB8AC3E}">
        <p14:creationId xmlns:p14="http://schemas.microsoft.com/office/powerpoint/2010/main" val="112492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mh.com.au/federal-politics/political-news/the-minister-the-money-and-the-mine-how-a-rotten-deal-was-hatched-20180202-p4yzbm.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ph.gov.au/Parliamentary_Business/Committees/Joint/Intelligence_and_Security/EspionageFInterference/Submissions" TargetMode="External"/><Relationship Id="rId2" Type="http://schemas.openxmlformats.org/officeDocument/2006/relationships/hyperlink" Target="http://www.smh.com.au/federal-politics/political-news/the-minister-the-money-and-the-mine-how-a-rotten-deal-was-hatched-20180202-p4yzbm.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handsoffourcharities.org.a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theguardian.com/australia-news/2018/jan/31/not-for-profits-admit-to-breaching-political-spending-rules"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tai.org.au/content/australian-businesses-risk-anti-charities-crusade-legal-advi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smh.com.au/federal-politics/political-opinion/the-pharmacy-guild-the-most-powerful-lobby-group-youve-never-heard-of-20150401-1mckx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Electoral Legislation Amendment (Electoral Funding and Disclosure Reform) Bill 2017 (Cth)</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200" dirty="0"/>
              <a:t>Two objectives in 2</a:t>
            </a:r>
            <a:r>
              <a:rPr lang="en-US" sz="2200" baseline="30000" dirty="0"/>
              <a:t>nd</a:t>
            </a:r>
            <a:r>
              <a:rPr lang="en-US" sz="2200" dirty="0"/>
              <a:t> Reading Speech, Senator Mathias Cormann, current Special Minister of State:</a:t>
            </a:r>
          </a:p>
          <a:p>
            <a:pPr marL="400050" lvl="1" indent="0">
              <a:buNone/>
            </a:pPr>
            <a:r>
              <a:rPr lang="en-US" sz="2200" dirty="0"/>
              <a:t>Reform is necessary to support the integrity of Australia's electoral system, and Australia's sovereignty, by ensuring that only those with a meaningful connection to Australia are able to influence Australian politics and elections through political donations. </a:t>
            </a:r>
          </a:p>
          <a:p>
            <a:pPr marL="400050" lvl="1" indent="0">
              <a:buNone/>
            </a:pPr>
            <a:r>
              <a:rPr lang="en-US" sz="2200" dirty="0"/>
              <a:t>. . .</a:t>
            </a:r>
          </a:p>
          <a:p>
            <a:pPr marL="400050" lvl="1" indent="0">
              <a:buNone/>
            </a:pPr>
            <a:r>
              <a:rPr lang="en-US" sz="2200" dirty="0"/>
              <a:t>The Electoral Legislation Amendment (Electoral Funding and Disclosure Reform) Bill 2017 will improve the consistency of the regulatory treatment of all political actors. This includes political actors that have emerged in the Australian political landscape, who neither endorse candidates nor seek to form government, yet actively seek to influence the outcome of elections through their campaigning activities. </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358194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‘Political expenditure’ and ‘political purpose’</a:t>
            </a:r>
          </a:p>
        </p:txBody>
      </p:sp>
      <p:sp>
        <p:nvSpPr>
          <p:cNvPr id="3" name="Content Placeholder 2"/>
          <p:cNvSpPr>
            <a:spLocks noGrp="1"/>
          </p:cNvSpPr>
          <p:nvPr>
            <p:ph idx="1"/>
          </p:nvPr>
        </p:nvSpPr>
        <p:spPr>
          <a:xfrm>
            <a:off x="457200" y="1003906"/>
            <a:ext cx="8229600" cy="5122258"/>
          </a:xfrm>
        </p:spPr>
        <p:txBody>
          <a:bodyPr>
            <a:noAutofit/>
          </a:bodyPr>
          <a:lstStyle/>
          <a:p>
            <a:pPr marL="0" indent="0">
              <a:buNone/>
            </a:pPr>
            <a:r>
              <a:rPr lang="en-US" sz="2000" dirty="0"/>
              <a:t>In proposed section 287(1) of the </a:t>
            </a:r>
            <a:r>
              <a:rPr lang="en-US" sz="2000" i="1" dirty="0"/>
              <a:t>Commonwealth Electoral Act 1918 </a:t>
            </a:r>
            <a:r>
              <a:rPr lang="en-US" sz="2000" dirty="0"/>
              <a:t>(Cth):</a:t>
            </a:r>
          </a:p>
          <a:p>
            <a:pPr marL="0" indent="0">
              <a:lnSpc>
                <a:spcPct val="80000"/>
              </a:lnSpc>
              <a:buNone/>
            </a:pPr>
            <a:r>
              <a:rPr lang="en-US" sz="1400" b="1" i="1" dirty="0"/>
              <a:t>political expenditure</a:t>
            </a:r>
            <a:r>
              <a:rPr lang="en-US" sz="1400" dirty="0"/>
              <a:t> means expenditure incurred for one or more political purposes.</a:t>
            </a:r>
          </a:p>
          <a:p>
            <a:pPr marL="0" indent="0">
              <a:lnSpc>
                <a:spcPct val="80000"/>
              </a:lnSpc>
              <a:buNone/>
            </a:pPr>
            <a:endParaRPr lang="en-US" sz="1400" dirty="0"/>
          </a:p>
          <a:p>
            <a:pPr marL="0" indent="0">
              <a:lnSpc>
                <a:spcPct val="80000"/>
              </a:lnSpc>
              <a:buNone/>
            </a:pPr>
            <a:r>
              <a:rPr lang="en-US" sz="1400" b="1" i="1" dirty="0"/>
              <a:t>political purpose</a:t>
            </a:r>
            <a:r>
              <a:rPr lang="en-US" sz="1400" dirty="0"/>
              <a:t> means any of the following purposes:</a:t>
            </a:r>
          </a:p>
          <a:p>
            <a:pPr marL="0" indent="0">
              <a:lnSpc>
                <a:spcPct val="80000"/>
              </a:lnSpc>
              <a:buNone/>
            </a:pPr>
            <a:r>
              <a:rPr lang="en-US" sz="1400" dirty="0"/>
              <a:t>(a)  the public expression by any means of views on a political party, a candidate in an election or a member 		of the House of Representatives or the Senate;</a:t>
            </a:r>
          </a:p>
          <a:p>
            <a:pPr marL="0" indent="0">
              <a:lnSpc>
                <a:spcPct val="80000"/>
              </a:lnSpc>
              <a:buNone/>
            </a:pPr>
            <a:r>
              <a:rPr lang="en-US" sz="1400" dirty="0"/>
              <a:t>(b)  the public expression by any means of views on an issue that is</a:t>
            </a:r>
            <a:r>
              <a:rPr lang="en-US" sz="1400" u="sng" dirty="0"/>
              <a:t>, or is likely to be, before electors </a:t>
            </a:r>
            <a:r>
              <a:rPr lang="en-US" sz="1400" dirty="0"/>
              <a:t>in an election </a:t>
            </a:r>
            <a:r>
              <a:rPr lang="en-US" sz="1400" u="sng" dirty="0"/>
              <a:t>(whether or not a writ has been issued for the election)</a:t>
            </a:r>
            <a:r>
              <a:rPr lang="en-US" sz="1400" dirty="0"/>
              <a:t>;</a:t>
            </a:r>
          </a:p>
          <a:p>
            <a:pPr marL="0" indent="0">
              <a:lnSpc>
                <a:spcPct val="80000"/>
              </a:lnSpc>
              <a:buNone/>
            </a:pPr>
            <a:r>
              <a:rPr lang="en-US" sz="1400" dirty="0"/>
              <a:t>(c)  the communicating of any electoral matter (not being matter referred to in paragraph (a) or (b)) for which particulars are required to be notified under section 321D;</a:t>
            </a:r>
          </a:p>
          <a:p>
            <a:pPr marL="0" indent="0">
              <a:lnSpc>
                <a:spcPct val="80000"/>
              </a:lnSpc>
              <a:buNone/>
            </a:pPr>
            <a:r>
              <a:rPr lang="en-US" sz="1400" dirty="0"/>
              <a:t>(d)  the broadcast of political matter (not being matter referred to in paragraph (c)) in relation to which particulars are required to be announced under subclause 4(2) of Schedule 2 to the </a:t>
            </a:r>
            <a:r>
              <a:rPr lang="en-US" sz="1400" i="1" dirty="0"/>
              <a:t>Broadcasting Services Act 1992</a:t>
            </a:r>
            <a:r>
              <a:rPr lang="en-US" sz="1400" dirty="0"/>
              <a:t> ;</a:t>
            </a:r>
          </a:p>
          <a:p>
            <a:pPr marL="0" indent="0">
              <a:lnSpc>
                <a:spcPct val="80000"/>
              </a:lnSpc>
              <a:buNone/>
            </a:pPr>
            <a:r>
              <a:rPr lang="en-US" sz="1400" dirty="0"/>
              <a:t> (e)  the carrying out of an opinion poll, or other research, relating to an election or the voting intentions of electors;</a:t>
            </a:r>
          </a:p>
          <a:p>
            <a:pPr marL="0" indent="0">
              <a:lnSpc>
                <a:spcPct val="80000"/>
              </a:lnSpc>
              <a:buNone/>
            </a:pPr>
            <a:r>
              <a:rPr lang="en-US" sz="1400" dirty="0"/>
              <a:t>except if:</a:t>
            </a:r>
          </a:p>
          <a:p>
            <a:pPr marL="0" indent="0">
              <a:lnSpc>
                <a:spcPct val="80000"/>
              </a:lnSpc>
              <a:buNone/>
            </a:pPr>
            <a:r>
              <a:rPr lang="en-US" sz="1400" dirty="0"/>
              <a:t>(f)  the sole or predominant purpose of the expression of the views, or the communication, broadcast or research, is the reporting of news, the presenting of current affairs or any editorial content in news media; or</a:t>
            </a:r>
          </a:p>
          <a:p>
            <a:pPr marL="0" indent="0">
              <a:lnSpc>
                <a:spcPct val="80000"/>
              </a:lnSpc>
              <a:buNone/>
            </a:pPr>
            <a:r>
              <a:rPr lang="en-US" sz="1400" dirty="0"/>
              <a:t>(g)  the expression of the views, or the communication, broadcast or research, is solely for genuine satirical, academic or artistic purposes.</a:t>
            </a:r>
          </a:p>
          <a:p>
            <a:pPr marL="0" indent="0">
              <a:buNone/>
            </a:pPr>
            <a:endParaRPr lang="en-US" sz="1400" dirty="0"/>
          </a:p>
          <a:p>
            <a:r>
              <a:rPr lang="en-US" sz="1600" dirty="0"/>
              <a:t>Definition of ‘political purpose’ mirrors elements in section 314AEB (annual returns relating to political expenditure) (as amended by </a:t>
            </a:r>
            <a:r>
              <a:rPr lang="en-US" sz="1600" i="1" dirty="0"/>
              <a:t>Electoral and other Legislation Amendment Act 2017 </a:t>
            </a:r>
            <a:r>
              <a:rPr lang="en-US" sz="1600" dirty="0"/>
              <a:t>(Cth) through insertion of underlined text)</a:t>
            </a:r>
          </a:p>
          <a:p>
            <a:r>
              <a:rPr lang="en-US" sz="1600" dirty="0"/>
              <a:t>Section 314AEB enacted by </a:t>
            </a:r>
            <a:r>
              <a:rPr lang="en-US" sz="1600" i="1" dirty="0"/>
              <a:t>Electoral and Referendum Amendment (Electoral Integrity and Other Measures) Act 2006 </a:t>
            </a:r>
            <a:r>
              <a:rPr lang="en-US" sz="1600" dirty="0"/>
              <a:t>(Cth)</a:t>
            </a:r>
            <a:r>
              <a:rPr lang="en-AU" sz="1600" dirty="0"/>
              <a:t> </a:t>
            </a:r>
            <a:endParaRPr lang="en-US" sz="1600" dirty="0"/>
          </a:p>
          <a:p>
            <a:pPr marL="0" indent="0">
              <a:buNone/>
            </a:pPr>
            <a:endParaRPr lang="en-US" sz="1400" dirty="0"/>
          </a:p>
        </p:txBody>
      </p:sp>
    </p:spTree>
    <p:extLst>
      <p:ext uri="{BB962C8B-B14F-4D97-AF65-F5344CB8AC3E}">
        <p14:creationId xmlns:p14="http://schemas.microsoft.com/office/powerpoint/2010/main" val="1603167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Recommendations relating to registration scheme for ‘third party campaigners’ and ‘political campaigners’</a:t>
            </a:r>
          </a:p>
        </p:txBody>
      </p:sp>
      <p:sp>
        <p:nvSpPr>
          <p:cNvPr id="3" name="Content Placeholder 2"/>
          <p:cNvSpPr>
            <a:spLocks noGrp="1"/>
          </p:cNvSpPr>
          <p:nvPr>
            <p:ph idx="1"/>
          </p:nvPr>
        </p:nvSpPr>
        <p:spPr>
          <a:xfrm>
            <a:off x="457200" y="1733047"/>
            <a:ext cx="8229600" cy="4393116"/>
          </a:xfrm>
        </p:spPr>
        <p:txBody>
          <a:bodyPr>
            <a:noAutofit/>
          </a:bodyPr>
          <a:lstStyle/>
          <a:p>
            <a:pPr marL="0" indent="0">
              <a:buNone/>
            </a:pPr>
            <a:r>
              <a:rPr lang="en-US" sz="2200" b="1" i="1" dirty="0"/>
              <a:t>Recommendation One:</a:t>
            </a:r>
            <a:r>
              <a:rPr lang="en-US" sz="2200" i="1" dirty="0"/>
              <a:t> </a:t>
            </a:r>
            <a:r>
              <a:rPr lang="en-US" sz="2200" dirty="0"/>
              <a:t>The Bill should be amended so that a person or entity be required to register as a ‘third party campaigner’ when ‘political expenditure’ of more than $100,000 (indexed) in a financial year or in any one of the previous three financial years has been incurred.</a:t>
            </a:r>
            <a:endParaRPr lang="en-AU" sz="2200" dirty="0"/>
          </a:p>
          <a:p>
            <a:pPr marL="0" indent="0">
              <a:buNone/>
            </a:pPr>
            <a:r>
              <a:rPr lang="en-US" sz="2200" b="1" i="1" dirty="0"/>
              <a:t> </a:t>
            </a:r>
            <a:endParaRPr lang="en-AU" sz="2200" dirty="0"/>
          </a:p>
          <a:p>
            <a:pPr marL="0" indent="0">
              <a:buNone/>
            </a:pPr>
            <a:r>
              <a:rPr lang="en-US" sz="2200" b="1" i="1" dirty="0"/>
              <a:t>Recommendation Two:</a:t>
            </a:r>
            <a:r>
              <a:rPr lang="en-US" sz="2200" i="1" dirty="0"/>
              <a:t> </a:t>
            </a:r>
            <a:r>
              <a:rPr lang="en-US" sz="2200" dirty="0"/>
              <a:t>The Bill should be amended to require a person or entity to register as a ‘political campaigner’ when ‘political expenditure’ of more than $2 million (indexed) in a financial year or in any one of the previous three financial years has been incurred.</a:t>
            </a:r>
            <a:endParaRPr lang="en-AU" sz="2200" dirty="0"/>
          </a:p>
          <a:p>
            <a:pPr marL="0" indent="0">
              <a:buNone/>
            </a:pPr>
            <a:r>
              <a:rPr lang="en-US" sz="2200" dirty="0"/>
              <a:t> </a:t>
            </a:r>
            <a:endParaRPr lang="en-AU" sz="2200" dirty="0"/>
          </a:p>
          <a:p>
            <a:pPr marL="0" indent="0">
              <a:buNone/>
            </a:pPr>
            <a:r>
              <a:rPr lang="en-US" sz="2200" b="1" i="1" dirty="0"/>
              <a:t>Recommendation Three:</a:t>
            </a:r>
            <a:r>
              <a:rPr lang="en-US" sz="2200" i="1" dirty="0"/>
              <a:t> </a:t>
            </a:r>
            <a:r>
              <a:rPr lang="en-US" sz="2200" dirty="0"/>
              <a:t>The Bill should be amended to define ‘political expenditure’ as expenditure </a:t>
            </a:r>
            <a:r>
              <a:rPr lang="en-US" sz="2200" u="sng" dirty="0"/>
              <a:t>on</a:t>
            </a:r>
            <a:r>
              <a:rPr lang="en-US" sz="2200" dirty="0"/>
              <a:t> any of the following . . .</a:t>
            </a:r>
            <a:endParaRPr lang="en-AU" sz="2200" dirty="0"/>
          </a:p>
          <a:p>
            <a:endParaRPr lang="en-US" sz="2200" dirty="0"/>
          </a:p>
        </p:txBody>
      </p:sp>
    </p:spTree>
    <p:extLst>
      <p:ext uri="{BB962C8B-B14F-4D97-AF65-F5344CB8AC3E}">
        <p14:creationId xmlns:p14="http://schemas.microsoft.com/office/powerpoint/2010/main" val="201894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7342"/>
          </a:xfrm>
        </p:spPr>
        <p:txBody>
          <a:bodyPr>
            <a:normAutofit/>
          </a:bodyPr>
          <a:lstStyle/>
          <a:p>
            <a:r>
              <a:rPr lang="en-US" sz="2800" b="1" dirty="0"/>
              <a:t>Change to definition of ‘associated entity’: proposed section 287H(5)</a:t>
            </a:r>
          </a:p>
        </p:txBody>
      </p:sp>
      <p:sp>
        <p:nvSpPr>
          <p:cNvPr id="3" name="Content Placeholder 2"/>
          <p:cNvSpPr>
            <a:spLocks noGrp="1"/>
          </p:cNvSpPr>
          <p:nvPr>
            <p:ph idx="1"/>
          </p:nvPr>
        </p:nvSpPr>
        <p:spPr>
          <a:xfrm>
            <a:off x="457200" y="1417638"/>
            <a:ext cx="8229600" cy="4708525"/>
          </a:xfrm>
        </p:spPr>
        <p:txBody>
          <a:bodyPr>
            <a:noAutofit/>
          </a:bodyPr>
          <a:lstStyle/>
          <a:p>
            <a:pPr marL="0" indent="0">
              <a:lnSpc>
                <a:spcPct val="80000"/>
              </a:lnSpc>
              <a:buNone/>
            </a:pPr>
            <a:r>
              <a:rPr lang="en-US" sz="1600" dirty="0"/>
              <a:t>    (5)  Without limiting paragraph (1)(b), an entity is, for the purposes of this Part, taken to be an entity that operates wholly, or to a significant extent, for the benefit of one or more registered political parties if:</a:t>
            </a:r>
          </a:p>
          <a:p>
            <a:pPr marL="0" indent="0">
              <a:lnSpc>
                <a:spcPct val="80000"/>
              </a:lnSpc>
              <a:buNone/>
            </a:pPr>
            <a:r>
              <a:rPr lang="en-US" sz="1600" dirty="0"/>
              <a:t> (a)  the entity, or an officer of the entity acting in his or her actual or apparent authority, has stated (in any form and whether publicly or privately) that the entity is to operate:</a:t>
            </a:r>
          </a:p>
          <a:p>
            <a:pPr marL="0" indent="0">
              <a:lnSpc>
                <a:spcPct val="80000"/>
              </a:lnSpc>
              <a:buNone/>
            </a:pPr>
            <a:r>
              <a:rPr lang="en-US" sz="1600" dirty="0"/>
              <a:t>                              (i)  for the benefit of one or more registered political parties; or</a:t>
            </a:r>
          </a:p>
          <a:p>
            <a:pPr marL="0" indent="0">
              <a:lnSpc>
                <a:spcPct val="80000"/>
              </a:lnSpc>
              <a:buNone/>
            </a:pPr>
            <a:r>
              <a:rPr lang="en-US" sz="1600" dirty="0"/>
              <a:t>                             (ii)  to the detriment of one or more registered political parties in a way that 				benefits one or more other registered political parties; or</a:t>
            </a:r>
          </a:p>
          <a:p>
            <a:pPr marL="0" indent="0">
              <a:lnSpc>
                <a:spcPct val="80000"/>
              </a:lnSpc>
              <a:buNone/>
            </a:pPr>
            <a:r>
              <a:rPr lang="en-US" sz="1600" dirty="0"/>
              <a:t>                            (iii)  for the benefit of a candidate in an election who is endorsed by a registered 			political party; or</a:t>
            </a:r>
          </a:p>
          <a:p>
            <a:pPr marL="0" indent="0">
              <a:lnSpc>
                <a:spcPct val="80000"/>
              </a:lnSpc>
              <a:buNone/>
            </a:pPr>
            <a:r>
              <a:rPr lang="en-US" sz="1600" dirty="0"/>
              <a:t>                            (iv)  to the detriment of a candidate in an election in a way that benefits one or 			more registered political parties; or</a:t>
            </a:r>
          </a:p>
          <a:p>
            <a:pPr marL="0" indent="0">
              <a:lnSpc>
                <a:spcPct val="80000"/>
              </a:lnSpc>
              <a:buNone/>
            </a:pPr>
            <a:r>
              <a:rPr lang="en-US" sz="1600" dirty="0"/>
              <a:t>(b)  the expenditure incurred by or with the authority of the entity during the relevant financial year is wholly or predominantly political expenditure, and that political expenditure is used wholly or predominantly:</a:t>
            </a:r>
          </a:p>
          <a:p>
            <a:pPr marL="0" indent="0">
              <a:lnSpc>
                <a:spcPct val="80000"/>
              </a:lnSpc>
              <a:buNone/>
            </a:pPr>
            <a:r>
              <a:rPr lang="en-US" sz="1600" dirty="0"/>
              <a:t>                              (i)  to promote one or more registered political parties, or the policies of one or 			more registered political parties; or</a:t>
            </a:r>
          </a:p>
          <a:p>
            <a:pPr marL="0" indent="0">
              <a:lnSpc>
                <a:spcPct val="80000"/>
              </a:lnSpc>
              <a:buNone/>
            </a:pPr>
            <a:r>
              <a:rPr lang="en-US" sz="1600" dirty="0"/>
              <a:t>                             (ii)  to oppose one or more registered political parties, or the policies of one or 			more registered political parties, in a way that benefits one or more other 				registered political parties; or</a:t>
            </a:r>
          </a:p>
          <a:p>
            <a:pPr marL="0" indent="0">
              <a:lnSpc>
                <a:spcPct val="80000"/>
              </a:lnSpc>
              <a:buNone/>
            </a:pPr>
            <a:r>
              <a:rPr lang="en-US" sz="1600" dirty="0"/>
              <a:t>                            (iii)  to promote a candidate in an election who is endorsed by a registered 				political party; or</a:t>
            </a:r>
          </a:p>
          <a:p>
            <a:pPr marL="0" indent="0">
              <a:lnSpc>
                <a:spcPct val="80000"/>
              </a:lnSpc>
              <a:buNone/>
            </a:pPr>
            <a:r>
              <a:rPr lang="en-US" sz="1600" dirty="0"/>
              <a:t>                            (iv)  to oppose a candidate in an election in a way that benefits one or more 				registered political parties.</a:t>
            </a:r>
            <a:endParaRPr lang="en-US" sz="1600" b="1" dirty="0"/>
          </a:p>
        </p:txBody>
      </p:sp>
    </p:spTree>
    <p:extLst>
      <p:ext uri="{BB962C8B-B14F-4D97-AF65-F5344CB8AC3E}">
        <p14:creationId xmlns:p14="http://schemas.microsoft.com/office/powerpoint/2010/main" val="420010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Recommendation relating to ‘associated entity’ provisions </a:t>
            </a:r>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1600" b="1" i="1" dirty="0"/>
              <a:t>Recommendation Five:</a:t>
            </a:r>
            <a:r>
              <a:rPr lang="en-US" sz="1600" b="1" dirty="0"/>
              <a:t> </a:t>
            </a:r>
            <a:r>
              <a:rPr lang="en-US" sz="1600" dirty="0"/>
              <a:t>The Bill should be amended so that:</a:t>
            </a:r>
            <a:endParaRPr lang="en-AU" sz="1600" dirty="0"/>
          </a:p>
          <a:p>
            <a:r>
              <a:rPr lang="en-US" sz="1600" dirty="0"/>
              <a:t> An entity is required to register as an ‘associated entity’ only when it is controlled by one or more registered political parties, or operates wholly (or to a significant extent) for the benefit of one or more registered political parties;</a:t>
            </a:r>
            <a:endParaRPr lang="en-AU" sz="1600" dirty="0"/>
          </a:p>
          <a:p>
            <a:r>
              <a:rPr lang="en-US" sz="1600" dirty="0"/>
              <a:t>An entity is presumed to be an ‘associated entity’ when the expenditure incurred by or with the authority of the entity during the relevant financial year is wholly or predominantly political expenditure, and that political expenditure is used wholly or predominantly:</a:t>
            </a:r>
            <a:endParaRPr lang="en-AU" sz="1600" dirty="0"/>
          </a:p>
          <a:p>
            <a:pPr marL="457200" lvl="1" indent="0">
              <a:buNone/>
            </a:pPr>
            <a:r>
              <a:rPr lang="en-US" sz="1600" dirty="0"/>
              <a:t>to promote one or more registered political parties</a:t>
            </a:r>
            <a:r>
              <a:rPr lang="en-US" sz="1600" strike="sngStrike" dirty="0"/>
              <a:t>, or the policies of one or more registered political parties</a:t>
            </a:r>
            <a:r>
              <a:rPr lang="en-US" sz="1600" dirty="0"/>
              <a:t>; or</a:t>
            </a:r>
            <a:endParaRPr lang="en-AU" sz="1600" dirty="0"/>
          </a:p>
          <a:p>
            <a:pPr marL="457200" lvl="1" indent="0">
              <a:buNone/>
            </a:pPr>
            <a:r>
              <a:rPr lang="en-US" sz="1600" dirty="0"/>
              <a:t>to oppose one or more registered political parties</a:t>
            </a:r>
            <a:r>
              <a:rPr lang="en-US" sz="1600" strike="sngStrike" dirty="0"/>
              <a:t>, or the policies of one or more registered political parties,</a:t>
            </a:r>
            <a:r>
              <a:rPr lang="en-US" sz="1600" dirty="0"/>
              <a:t> in a way that benefits one or more other registered political parties; or</a:t>
            </a:r>
            <a:endParaRPr lang="en-AU" sz="1600" dirty="0"/>
          </a:p>
          <a:p>
            <a:pPr marL="457200" lvl="1" indent="0">
              <a:buNone/>
            </a:pPr>
            <a:r>
              <a:rPr lang="en-US" sz="1600" strike="sngStrike" dirty="0"/>
              <a:t>to promote a candidate in an election who is endorsed by a registered political party; or</a:t>
            </a:r>
            <a:endParaRPr lang="en-AU" sz="1600" dirty="0"/>
          </a:p>
          <a:p>
            <a:pPr marL="457200" lvl="1" indent="0">
              <a:buNone/>
            </a:pPr>
            <a:r>
              <a:rPr lang="en-US" sz="1600" strike="sngStrike" dirty="0"/>
              <a:t>to oppose a candidate in an election in a way that benefits one or more registered political parties</a:t>
            </a:r>
            <a:r>
              <a:rPr lang="en-US" sz="1600" dirty="0"/>
              <a:t>.</a:t>
            </a:r>
            <a:endParaRPr lang="en-AU" sz="1600" dirty="0"/>
          </a:p>
          <a:p>
            <a:r>
              <a:rPr lang="en-US" sz="1600" dirty="0"/>
              <a:t>‘Political expenditure’ includes the provision of gifts to registered political parties, Senate groups and candidates.</a:t>
            </a:r>
            <a:endParaRPr lang="en-AU" sz="1600" dirty="0"/>
          </a:p>
          <a:p>
            <a:endParaRPr lang="en-US" sz="1600" dirty="0"/>
          </a:p>
        </p:txBody>
      </p:sp>
    </p:spTree>
    <p:extLst>
      <p:ext uri="{BB962C8B-B14F-4D97-AF65-F5344CB8AC3E}">
        <p14:creationId xmlns:p14="http://schemas.microsoft.com/office/powerpoint/2010/main" val="2194666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Restrictions relating to ‘foreign’ political donations</a:t>
            </a:r>
          </a:p>
        </p:txBody>
      </p:sp>
      <p:sp>
        <p:nvSpPr>
          <p:cNvPr id="3" name="Content Placeholder 2"/>
          <p:cNvSpPr>
            <a:spLocks noGrp="1"/>
          </p:cNvSpPr>
          <p:nvPr>
            <p:ph idx="1"/>
          </p:nvPr>
        </p:nvSpPr>
        <p:spPr/>
        <p:txBody>
          <a:bodyPr>
            <a:normAutofit fontScale="92500"/>
          </a:bodyPr>
          <a:lstStyle/>
          <a:p>
            <a:pPr marL="0" indent="0">
              <a:buNone/>
            </a:pPr>
            <a:r>
              <a:rPr lang="en-US" dirty="0"/>
              <a:t>Different meanings of ‘foreign’ with different rationales:</a:t>
            </a:r>
          </a:p>
          <a:p>
            <a:pPr marL="0" indent="0">
              <a:buNone/>
            </a:pPr>
            <a:r>
              <a:rPr lang="en-US" dirty="0"/>
              <a:t>1) Donations originating from overseas sources</a:t>
            </a:r>
          </a:p>
          <a:p>
            <a:pPr marL="514350" indent="-514350">
              <a:buAutoNum type="arabicParenR"/>
            </a:pPr>
            <a:endParaRPr lang="en-AU" dirty="0"/>
          </a:p>
          <a:p>
            <a:pPr marL="0" indent="0">
              <a:buNone/>
            </a:pPr>
            <a:r>
              <a:rPr lang="en-US" dirty="0"/>
              <a:t>2) Donations from foreign governments; and</a:t>
            </a:r>
            <a:endParaRPr lang="en-AU" dirty="0"/>
          </a:p>
          <a:p>
            <a:pPr marL="0" indent="0">
              <a:buNone/>
            </a:pPr>
            <a:endParaRPr lang="en-US" dirty="0"/>
          </a:p>
          <a:p>
            <a:pPr marL="0" indent="0">
              <a:buNone/>
            </a:pPr>
            <a:r>
              <a:rPr lang="en-US" dirty="0"/>
              <a:t>3) Donations from those seen as lacking a legitimate basis for influencing the political process.</a:t>
            </a:r>
            <a:endParaRPr lang="en-AU" dirty="0"/>
          </a:p>
        </p:txBody>
      </p:sp>
    </p:spTree>
    <p:extLst>
      <p:ext uri="{BB962C8B-B14F-4D97-AF65-F5344CB8AC3E}">
        <p14:creationId xmlns:p14="http://schemas.microsoft.com/office/powerpoint/2010/main" val="378035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a:t>Restrictions relating to gifts from foreign bank accounts</a:t>
            </a:r>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000" b="1" dirty="0"/>
              <a:t>Rationale: </a:t>
            </a:r>
            <a:r>
              <a:rPr lang="en-US" sz="2000" dirty="0"/>
              <a:t>risk of money-laundering (e.g. </a:t>
            </a:r>
            <a:r>
              <a:rPr lang="en-US" sz="2000" dirty="0">
                <a:hlinkClick r:id="rId2"/>
              </a:rPr>
              <a:t>allegations</a:t>
            </a:r>
            <a:r>
              <a:rPr lang="en-US" sz="2000" dirty="0"/>
              <a:t> involving NSW Minister Chris Hartcher and off-shore accounts)</a:t>
            </a:r>
            <a:endParaRPr lang="en-US" sz="2000" b="1" dirty="0"/>
          </a:p>
          <a:p>
            <a:pPr marL="0" indent="0">
              <a:buNone/>
            </a:pPr>
            <a:endParaRPr lang="en-US" sz="2000" b="1" dirty="0"/>
          </a:p>
          <a:p>
            <a:pPr marL="0" indent="0">
              <a:buNone/>
            </a:pPr>
            <a:r>
              <a:rPr lang="en-US" sz="2000" b="1" i="1" dirty="0"/>
              <a:t>Recommendation Nine:</a:t>
            </a:r>
            <a:r>
              <a:rPr lang="en-US" sz="2000" i="1" dirty="0"/>
              <a:t> </a:t>
            </a:r>
            <a:r>
              <a:rPr lang="en-US" sz="2000" dirty="0"/>
              <a:t>The Bill should be amended so that its prohibition relating to gifts from foreign bank accounts:</a:t>
            </a:r>
            <a:endParaRPr lang="en-AU" sz="2000" dirty="0"/>
          </a:p>
          <a:p>
            <a:pPr lvl="0"/>
            <a:r>
              <a:rPr lang="en-US" sz="2000" dirty="0"/>
              <a:t>Extends to:</a:t>
            </a:r>
            <a:endParaRPr lang="en-AU" sz="2000" dirty="0"/>
          </a:p>
          <a:p>
            <a:pPr lvl="1"/>
            <a:r>
              <a:rPr lang="en-US" sz="2000" dirty="0"/>
              <a:t>gift recipients which are ‘associated entities’ (as defined in Recommendation Five); and</a:t>
            </a:r>
            <a:endParaRPr lang="en-AU" sz="2000" dirty="0"/>
          </a:p>
          <a:p>
            <a:pPr lvl="1"/>
            <a:r>
              <a:rPr lang="en-US" sz="2000" dirty="0"/>
              <a:t>gift recipients which are ‘political campaigners’ and ‘third-party campaigners’ registered under the </a:t>
            </a:r>
            <a:r>
              <a:rPr lang="en-US" sz="2000" i="1" dirty="0"/>
              <a:t>Australian Charities and Not-for-Profits Commission Act 2012 </a:t>
            </a:r>
            <a:r>
              <a:rPr lang="en-US" sz="2000" dirty="0"/>
              <a:t>(Cth) or the </a:t>
            </a:r>
            <a:r>
              <a:rPr lang="en-US" sz="2000" i="1" dirty="0"/>
              <a:t>Fair Work Act (Registered Organisations) Act 2009 </a:t>
            </a:r>
            <a:r>
              <a:rPr lang="en-US" sz="2000" dirty="0"/>
              <a:t>(Cth) in relation to their political expenditure; and</a:t>
            </a:r>
            <a:endParaRPr lang="en-AU" sz="2000" dirty="0"/>
          </a:p>
          <a:p>
            <a:pPr lvl="0"/>
            <a:r>
              <a:rPr lang="en-US" sz="2000" dirty="0"/>
              <a:t>Does not apply when the gift recipient has adduced evidence to the satisfaction of the Australian Electoral Commission that the named donor is the true source of the funds.</a:t>
            </a:r>
            <a:endParaRPr lang="en-AU" sz="2000" dirty="0"/>
          </a:p>
          <a:p>
            <a:pPr marL="0" indent="0">
              <a:buNone/>
            </a:pPr>
            <a:endParaRPr lang="en-US" sz="2000" dirty="0"/>
          </a:p>
        </p:txBody>
      </p:sp>
    </p:spTree>
    <p:extLst>
      <p:ext uri="{BB962C8B-B14F-4D97-AF65-F5344CB8AC3E}">
        <p14:creationId xmlns:p14="http://schemas.microsoft.com/office/powerpoint/2010/main" val="202798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Restrictions relating to ‘allowable donors’</a:t>
            </a:r>
          </a:p>
        </p:txBody>
      </p:sp>
      <p:sp>
        <p:nvSpPr>
          <p:cNvPr id="3" name="Content Placeholder 2"/>
          <p:cNvSpPr>
            <a:spLocks noGrp="1"/>
          </p:cNvSpPr>
          <p:nvPr>
            <p:ph idx="1"/>
          </p:nvPr>
        </p:nvSpPr>
        <p:spPr>
          <a:xfrm>
            <a:off x="457200" y="1056448"/>
            <a:ext cx="8229600" cy="5069716"/>
          </a:xfrm>
        </p:spPr>
        <p:txBody>
          <a:bodyPr>
            <a:noAutofit/>
          </a:bodyPr>
          <a:lstStyle/>
          <a:p>
            <a:pPr marL="0" indent="0">
              <a:lnSpc>
                <a:spcPct val="80000"/>
              </a:lnSpc>
              <a:buNone/>
            </a:pPr>
            <a:r>
              <a:rPr lang="en-US" sz="1300" b="1" dirty="0"/>
              <a:t>287AA   Meaning of </a:t>
            </a:r>
            <a:r>
              <a:rPr lang="en-US" sz="1300" b="1" i="1" dirty="0"/>
              <a:t>allowable donor</a:t>
            </a:r>
            <a:endParaRPr lang="en-US" sz="1300" b="1" dirty="0"/>
          </a:p>
          <a:p>
            <a:pPr marL="0" indent="0">
              <a:lnSpc>
                <a:spcPct val="80000"/>
              </a:lnSpc>
              <a:buNone/>
            </a:pPr>
            <a:r>
              <a:rPr lang="en-US" sz="1300" dirty="0"/>
              <a:t>             (1)  A person or entity is an </a:t>
            </a:r>
            <a:r>
              <a:rPr lang="en-US" sz="1300" b="1" i="1" dirty="0"/>
              <a:t>allowable donor</a:t>
            </a:r>
            <a:r>
              <a:rPr lang="en-US" sz="1300" dirty="0"/>
              <a:t> if:</a:t>
            </a:r>
          </a:p>
          <a:p>
            <a:pPr marL="0" indent="0">
              <a:lnSpc>
                <a:spcPct val="80000"/>
              </a:lnSpc>
              <a:buNone/>
            </a:pPr>
            <a:r>
              <a:rPr lang="en-US" sz="1300" dirty="0"/>
              <a:t>                     (a)  for an individual who makes a gift—the individual:</a:t>
            </a:r>
          </a:p>
          <a:p>
            <a:pPr marL="0" indent="0">
              <a:lnSpc>
                <a:spcPct val="80000"/>
              </a:lnSpc>
              <a:buNone/>
            </a:pPr>
            <a:r>
              <a:rPr lang="en-US" sz="1300" dirty="0"/>
              <a:t>                              (i)  is an elector; or</a:t>
            </a:r>
          </a:p>
          <a:p>
            <a:pPr marL="0" indent="0">
              <a:lnSpc>
                <a:spcPct val="80000"/>
              </a:lnSpc>
              <a:buNone/>
            </a:pPr>
            <a:r>
              <a:rPr lang="en-US" sz="1300" dirty="0"/>
              <a:t>                             (ii)  is an Australian citizen; or</a:t>
            </a:r>
          </a:p>
          <a:p>
            <a:pPr marL="0" indent="0">
              <a:lnSpc>
                <a:spcPct val="80000"/>
              </a:lnSpc>
              <a:buNone/>
            </a:pPr>
            <a:r>
              <a:rPr lang="en-US" sz="1300" dirty="0"/>
              <a:t>                            (iii)  is an Australian resident, unless a determination is in force under subsection (2) determining that Australian residents are not allowable donors; or</a:t>
            </a:r>
          </a:p>
          <a:p>
            <a:pPr marL="0" indent="0">
              <a:lnSpc>
                <a:spcPct val="80000"/>
              </a:lnSpc>
              <a:buNone/>
            </a:pPr>
            <a:r>
              <a:rPr lang="en-US" sz="1300" dirty="0"/>
              <a:t>                     (b)  for an entity that makes a gift:</a:t>
            </a:r>
          </a:p>
          <a:p>
            <a:pPr marL="0" indent="0">
              <a:lnSpc>
                <a:spcPct val="80000"/>
              </a:lnSpc>
              <a:buNone/>
            </a:pPr>
            <a:r>
              <a:rPr lang="en-US" sz="1300" dirty="0"/>
              <a:t>                              (i)  the entity is incorporated in Australia; or</a:t>
            </a:r>
          </a:p>
          <a:p>
            <a:pPr marL="0" indent="0">
              <a:lnSpc>
                <a:spcPct val="80000"/>
              </a:lnSpc>
              <a:buNone/>
            </a:pPr>
            <a:r>
              <a:rPr lang="en-US" sz="1300" dirty="0"/>
              <a:t>                             (ii)  for an entity that is not incorporated—the entity’s head office or principal place of activity is in 		Australia; or</a:t>
            </a:r>
          </a:p>
          <a:p>
            <a:pPr marL="0" indent="0">
              <a:lnSpc>
                <a:spcPct val="80000"/>
              </a:lnSpc>
              <a:buNone/>
            </a:pPr>
            <a:r>
              <a:rPr lang="en-US" sz="1300" dirty="0"/>
              <a:t>                     (c)  for a person or entity that is a trustee of an unincorporated trust fund or 				unincorporated foundation, out of which a gift is made—the person or entity is an allowable donor within the 	meaning of paragraph (a), (b) or (d); or</a:t>
            </a:r>
          </a:p>
          <a:p>
            <a:pPr marL="0" indent="0">
              <a:lnSpc>
                <a:spcPct val="80000"/>
              </a:lnSpc>
              <a:buNone/>
            </a:pPr>
            <a:r>
              <a:rPr lang="en-US" sz="1300" dirty="0"/>
              <a:t>                     (d)  the person or entity is in a class of persons or entities prescribed by the 				regulations for the purposes of this paragraph.</a:t>
            </a:r>
          </a:p>
          <a:p>
            <a:pPr marL="0" indent="0">
              <a:lnSpc>
                <a:spcPct val="80000"/>
              </a:lnSpc>
              <a:buNone/>
            </a:pPr>
            <a:endParaRPr lang="en-US" sz="1300" dirty="0"/>
          </a:p>
          <a:p>
            <a:pPr marL="0" indent="0">
              <a:lnSpc>
                <a:spcPct val="80000"/>
              </a:lnSpc>
              <a:buNone/>
            </a:pPr>
            <a:r>
              <a:rPr lang="en-US" sz="1300" i="1" dirty="0"/>
              <a:t>Australian residents</a:t>
            </a:r>
          </a:p>
          <a:p>
            <a:pPr marL="0" indent="0">
              <a:lnSpc>
                <a:spcPct val="80000"/>
              </a:lnSpc>
              <a:buNone/>
            </a:pPr>
            <a:r>
              <a:rPr lang="en-US" sz="1300" dirty="0"/>
              <a:t>             (2)  For the purposes of subparagraph (1)(a)(iii), the Minister may, by legislative instrument, determine that 	Australian residents are not allowable donors.</a:t>
            </a:r>
          </a:p>
          <a:p>
            <a:pPr marL="0" indent="0">
              <a:lnSpc>
                <a:spcPct val="80000"/>
              </a:lnSpc>
              <a:buNone/>
            </a:pPr>
            <a:endParaRPr lang="en-US" sz="1300" dirty="0"/>
          </a:p>
          <a:p>
            <a:pPr marL="0" indent="0">
              <a:lnSpc>
                <a:spcPct val="80000"/>
              </a:lnSpc>
              <a:buNone/>
            </a:pPr>
            <a:r>
              <a:rPr lang="en-US" sz="1300" i="1" dirty="0"/>
              <a:t>Foreign political entities</a:t>
            </a:r>
          </a:p>
          <a:p>
            <a:pPr marL="0" indent="0">
              <a:lnSpc>
                <a:spcPct val="80000"/>
              </a:lnSpc>
              <a:buNone/>
            </a:pPr>
            <a:r>
              <a:rPr lang="en-US" sz="1300" dirty="0"/>
              <a:t>             (3)  Despite subsection (1), an entity is not an </a:t>
            </a:r>
            <a:r>
              <a:rPr lang="en-US" sz="1300" b="1" i="1" dirty="0"/>
              <a:t>allowable donor</a:t>
            </a:r>
            <a:r>
              <a:rPr lang="en-US" sz="1300" dirty="0"/>
              <a:t> if the entity is:</a:t>
            </a:r>
          </a:p>
          <a:p>
            <a:pPr marL="0" indent="0">
              <a:lnSpc>
                <a:spcPct val="80000"/>
              </a:lnSpc>
              <a:buNone/>
            </a:pPr>
            <a:r>
              <a:rPr lang="en-US" sz="1300" dirty="0"/>
              <a:t>                     (a)  a body politic of a foreign country; or</a:t>
            </a:r>
          </a:p>
          <a:p>
            <a:pPr marL="0" indent="0">
              <a:lnSpc>
                <a:spcPct val="80000"/>
              </a:lnSpc>
              <a:buNone/>
            </a:pPr>
            <a:r>
              <a:rPr lang="en-US" sz="1300" dirty="0"/>
              <a:t>                     (b)  a body politic of a part of a foreign country; or</a:t>
            </a:r>
          </a:p>
          <a:p>
            <a:pPr marL="0" indent="0">
              <a:lnSpc>
                <a:spcPct val="80000"/>
              </a:lnSpc>
              <a:buNone/>
            </a:pPr>
            <a:r>
              <a:rPr lang="en-US" sz="1300" dirty="0"/>
              <a:t>                     (c)  a part of a body politic mentioned in paragraph (a) or (b); or</a:t>
            </a:r>
          </a:p>
          <a:p>
            <a:pPr marL="0" indent="0">
              <a:lnSpc>
                <a:spcPct val="80000"/>
              </a:lnSpc>
              <a:buNone/>
            </a:pPr>
            <a:r>
              <a:rPr lang="en-US" sz="1300" dirty="0"/>
              <a:t>                     (d)  a foreign public enterprise.</a:t>
            </a:r>
          </a:p>
        </p:txBody>
      </p:sp>
    </p:spTree>
    <p:extLst>
      <p:ext uri="{BB962C8B-B14F-4D97-AF65-F5344CB8AC3E}">
        <p14:creationId xmlns:p14="http://schemas.microsoft.com/office/powerpoint/2010/main" val="29610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a:t>Restrictions relating to non-allowable donors that are foreign governments</a:t>
            </a:r>
          </a:p>
        </p:txBody>
      </p:sp>
      <p:sp>
        <p:nvSpPr>
          <p:cNvPr id="3" name="Content Placeholder 2"/>
          <p:cNvSpPr>
            <a:spLocks noGrp="1"/>
          </p:cNvSpPr>
          <p:nvPr>
            <p:ph idx="1"/>
          </p:nvPr>
        </p:nvSpPr>
        <p:spPr/>
        <p:txBody>
          <a:bodyPr>
            <a:normAutofit fontScale="92500"/>
          </a:bodyPr>
          <a:lstStyle/>
          <a:p>
            <a:r>
              <a:rPr lang="en-US" b="1" dirty="0"/>
              <a:t>Rationale: </a:t>
            </a:r>
            <a:r>
              <a:rPr lang="en-US" dirty="0"/>
              <a:t>threat to national sovereignty</a:t>
            </a:r>
          </a:p>
          <a:p>
            <a:pPr marL="0" indent="0">
              <a:buNone/>
            </a:pPr>
            <a:r>
              <a:rPr lang="en-US" dirty="0"/>
              <a:t>Applies to all foreign governments: </a:t>
            </a:r>
          </a:p>
          <a:p>
            <a:pPr marL="400050" lvl="1" indent="0">
              <a:buNone/>
            </a:pPr>
            <a:r>
              <a:rPr lang="en-US" dirty="0"/>
              <a:t>Prime Minister Malcolm Turnbull: ‘interference is unacceptable from any country whether you might think of it as friend, foe or ally’</a:t>
            </a:r>
            <a:r>
              <a:rPr lang="en-AU" dirty="0"/>
              <a:t> </a:t>
            </a:r>
          </a:p>
          <a:p>
            <a:pPr marL="0" indent="0">
              <a:buNone/>
            </a:pPr>
            <a:endParaRPr lang="en-AU" dirty="0"/>
          </a:p>
          <a:p>
            <a:pPr marL="0" indent="0">
              <a:buNone/>
            </a:pPr>
            <a:r>
              <a:rPr lang="en-US" b="1" i="1" dirty="0"/>
              <a:t>Recommendation Ten:</a:t>
            </a:r>
            <a:r>
              <a:rPr lang="en-US" i="1" dirty="0"/>
              <a:t> </a:t>
            </a:r>
            <a:r>
              <a:rPr lang="en-US" dirty="0"/>
              <a:t>The restrictions in relation to non-allowable donors that are foreign governments under the Bill should be enacted.</a:t>
            </a:r>
            <a:endParaRPr lang="en-AU" dirty="0"/>
          </a:p>
          <a:p>
            <a:pPr marL="0" indent="0">
              <a:buNone/>
            </a:pPr>
            <a:endParaRPr lang="en-US" dirty="0"/>
          </a:p>
        </p:txBody>
      </p:sp>
    </p:spTree>
    <p:extLst>
      <p:ext uri="{BB962C8B-B14F-4D97-AF65-F5344CB8AC3E}">
        <p14:creationId xmlns:p14="http://schemas.microsoft.com/office/powerpoint/2010/main" val="99207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US" sz="3200" b="1" dirty="0"/>
            </a:br>
            <a:r>
              <a:rPr lang="en-US" sz="3200" b="1" dirty="0"/>
              <a:t>Restrictions relating to non-allowable donors other than foreign governments</a:t>
            </a:r>
            <a:br>
              <a:rPr lang="en-AU" sz="3200" b="1" dirty="0"/>
            </a:br>
            <a:endParaRPr lang="en-US" sz="3200" b="1" dirty="0"/>
          </a:p>
        </p:txBody>
      </p:sp>
      <p:sp>
        <p:nvSpPr>
          <p:cNvPr id="3" name="Content Placeholder 2"/>
          <p:cNvSpPr>
            <a:spLocks noGrp="1"/>
          </p:cNvSpPr>
          <p:nvPr>
            <p:ph idx="1"/>
          </p:nvPr>
        </p:nvSpPr>
        <p:spPr>
          <a:xfrm>
            <a:off x="457200" y="1417638"/>
            <a:ext cx="8229600" cy="4708525"/>
          </a:xfrm>
        </p:spPr>
        <p:txBody>
          <a:bodyPr>
            <a:noAutofit/>
          </a:bodyPr>
          <a:lstStyle/>
          <a:p>
            <a:pPr marL="0" indent="0">
              <a:lnSpc>
                <a:spcPct val="90000"/>
              </a:lnSpc>
              <a:buNone/>
            </a:pPr>
            <a:r>
              <a:rPr lang="en-US" sz="1800" b="1" dirty="0"/>
              <a:t>Most important recommendation: </a:t>
            </a:r>
            <a:r>
              <a:rPr lang="en-US" sz="1800" b="1" i="1" dirty="0"/>
              <a:t>Recommendation Eleven</a:t>
            </a:r>
            <a:r>
              <a:rPr lang="en-US" sz="1800" i="1" dirty="0"/>
              <a:t> </a:t>
            </a:r>
          </a:p>
          <a:p>
            <a:pPr marL="0" indent="0">
              <a:lnSpc>
                <a:spcPct val="90000"/>
              </a:lnSpc>
              <a:buNone/>
            </a:pPr>
            <a:r>
              <a:rPr lang="en-US" sz="1800" dirty="0"/>
              <a:t>The Bill be amended so as to remove all its restrictions relating to non-allowable donors that are not foreign governments.</a:t>
            </a:r>
            <a:endParaRPr lang="en-AU" sz="1800" dirty="0"/>
          </a:p>
          <a:p>
            <a:pPr marL="0" lvl="0" indent="0">
              <a:lnSpc>
                <a:spcPct val="90000"/>
              </a:lnSpc>
              <a:buNone/>
            </a:pPr>
            <a:endParaRPr lang="en-US" sz="1800" dirty="0"/>
          </a:p>
          <a:p>
            <a:pPr lvl="0">
              <a:lnSpc>
                <a:spcPct val="90000"/>
              </a:lnSpc>
              <a:buFont typeface="Symbol" charset="0"/>
              <a:buChar char=""/>
            </a:pPr>
            <a:r>
              <a:rPr lang="en-AU" sz="1800" i="1" dirty="0"/>
              <a:t>Above restrictions will deeply undermine Australia’s democracy</a:t>
            </a:r>
          </a:p>
          <a:p>
            <a:pPr marL="0" lvl="0" indent="0">
              <a:lnSpc>
                <a:spcPct val="90000"/>
              </a:lnSpc>
              <a:buNone/>
            </a:pPr>
            <a:r>
              <a:rPr lang="en-AU" sz="1800" dirty="0"/>
              <a:t> </a:t>
            </a:r>
            <a:endParaRPr lang="en-US" sz="1800" dirty="0"/>
          </a:p>
          <a:p>
            <a:pPr marL="0" lvl="0" indent="0">
              <a:lnSpc>
                <a:spcPct val="90000"/>
              </a:lnSpc>
              <a:buNone/>
            </a:pPr>
            <a:r>
              <a:rPr lang="en-US" sz="1800" dirty="0"/>
              <a:t>Reasons for recommendation:</a:t>
            </a:r>
          </a:p>
          <a:p>
            <a:pPr lvl="0">
              <a:lnSpc>
                <a:spcPct val="90000"/>
              </a:lnSpc>
            </a:pPr>
            <a:r>
              <a:rPr lang="en-US" sz="1800" dirty="0"/>
              <a:t>They are not justified on the basis of publicised cases of donors with alleged links to the Chinese Communist Party government;</a:t>
            </a:r>
            <a:endParaRPr lang="en-AU" sz="1800" dirty="0"/>
          </a:p>
          <a:p>
            <a:pPr lvl="0">
              <a:lnSpc>
                <a:spcPct val="90000"/>
              </a:lnSpc>
            </a:pPr>
            <a:r>
              <a:rPr lang="en-US" sz="1800" dirty="0"/>
              <a:t>The justification based on ‘meaningful connection to Australia’ is based on an excessively narrow understanding of such connection</a:t>
            </a:r>
            <a:r>
              <a:rPr lang="en-AU" sz="1800" dirty="0"/>
              <a:t>;</a:t>
            </a:r>
          </a:p>
          <a:p>
            <a:pPr lvl="0">
              <a:lnSpc>
                <a:spcPct val="90000"/>
              </a:lnSpc>
            </a:pPr>
            <a:r>
              <a:rPr lang="en-US" sz="1800" dirty="0"/>
              <a:t>The complexity and onerousness of these restrictions will place a disproportionate compliance burden (especially on smaller organisations);</a:t>
            </a:r>
          </a:p>
          <a:p>
            <a:pPr lvl="0">
              <a:lnSpc>
                <a:spcPct val="90000"/>
              </a:lnSpc>
            </a:pPr>
            <a:r>
              <a:rPr lang="en-US" sz="1800" dirty="0"/>
              <a:t>There are doubts as to the compatibility of these restrictions with implied freedom of political communication; and</a:t>
            </a:r>
            <a:endParaRPr lang="en-AU" sz="1800" dirty="0"/>
          </a:p>
          <a:p>
            <a:pPr lvl="0">
              <a:lnSpc>
                <a:spcPct val="90000"/>
              </a:lnSpc>
            </a:pPr>
            <a:r>
              <a:rPr lang="en-US" sz="1800" dirty="0"/>
              <a:t>The problems relating to ‘foreign’ political donations are better addressed through general measures such as caps on political donations and election spending.</a:t>
            </a:r>
            <a:endParaRPr lang="en-AU" sz="1800" dirty="0"/>
          </a:p>
        </p:txBody>
      </p:sp>
    </p:spTree>
    <p:extLst>
      <p:ext uri="{BB962C8B-B14F-4D97-AF65-F5344CB8AC3E}">
        <p14:creationId xmlns:p14="http://schemas.microsoft.com/office/powerpoint/2010/main" val="472335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Does the Bill address ‘foreign’ interference in Australian politics through political donations?</a:t>
            </a:r>
          </a:p>
        </p:txBody>
      </p:sp>
      <p:sp>
        <p:nvSpPr>
          <p:cNvPr id="3" name="Content Placeholder 2"/>
          <p:cNvSpPr>
            <a:spLocks noGrp="1"/>
          </p:cNvSpPr>
          <p:nvPr>
            <p:ph idx="1"/>
          </p:nvPr>
        </p:nvSpPr>
        <p:spPr/>
        <p:txBody>
          <a:bodyPr>
            <a:normAutofit lnSpcReduction="10000"/>
          </a:bodyPr>
          <a:lstStyle/>
          <a:p>
            <a:r>
              <a:rPr lang="en-US" sz="2800" dirty="0"/>
              <a:t>Yes if donations made directly – but that is unlikely</a:t>
            </a:r>
          </a:p>
          <a:p>
            <a:endParaRPr lang="en-US" sz="2800" dirty="0"/>
          </a:p>
          <a:p>
            <a:r>
              <a:rPr lang="en-US" sz="2800" dirty="0"/>
              <a:t>Yes if made through intermediaries (e.g. </a:t>
            </a:r>
            <a:r>
              <a:rPr lang="en-US" sz="2800" dirty="0">
                <a:hlinkClick r:id="rId2"/>
              </a:rPr>
              <a:t>allegations</a:t>
            </a:r>
            <a:r>
              <a:rPr lang="en-US" sz="2800" dirty="0"/>
              <a:t> involving NSW Minister Chris Hartcher and a promise of $2 million to NSW Liberal Party)</a:t>
            </a:r>
          </a:p>
          <a:p>
            <a:endParaRPr lang="en-US" sz="2800" b="1" dirty="0"/>
          </a:p>
          <a:p>
            <a:r>
              <a:rPr lang="en-US" sz="2800" dirty="0"/>
              <a:t>No when made by sympathetic donors (e.g. allegations involving Chau Chak Wing and Huang Xiang Mo) (part of practices of CCP’s United Front? see submission by </a:t>
            </a:r>
            <a:r>
              <a:rPr lang="en-US" sz="2800" dirty="0">
                <a:hlinkClick r:id="rId3"/>
              </a:rPr>
              <a:t>Hamilton and Joske</a:t>
            </a:r>
            <a:r>
              <a:rPr lang="en-US" sz="2800" dirty="0"/>
              <a:t>)</a:t>
            </a:r>
          </a:p>
          <a:p>
            <a:endParaRPr lang="en-US" sz="2800" dirty="0"/>
          </a:p>
        </p:txBody>
      </p:sp>
    </p:spTree>
    <p:extLst>
      <p:ext uri="{BB962C8B-B14F-4D97-AF65-F5344CB8AC3E}">
        <p14:creationId xmlns:p14="http://schemas.microsoft.com/office/powerpoint/2010/main" val="41814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Key elements of the Bill</a:t>
            </a:r>
          </a:p>
        </p:txBody>
      </p:sp>
      <p:sp>
        <p:nvSpPr>
          <p:cNvPr id="5" name="Content Placeholder 4"/>
          <p:cNvSpPr>
            <a:spLocks noGrp="1"/>
          </p:cNvSpPr>
          <p:nvPr>
            <p:ph idx="1"/>
          </p:nvPr>
        </p:nvSpPr>
        <p:spPr>
          <a:xfrm>
            <a:off x="457200" y="1417638"/>
            <a:ext cx="8229600" cy="4708525"/>
          </a:xfrm>
        </p:spPr>
        <p:txBody>
          <a:bodyPr>
            <a:normAutofit lnSpcReduction="10000"/>
          </a:bodyPr>
          <a:lstStyle/>
          <a:p>
            <a:r>
              <a:rPr lang="en-US" sz="2400" b="1" i="1" dirty="0"/>
              <a:t>Introduction of registration regime for ‘third party campaigners’ and ‘political campaigners’</a:t>
            </a:r>
          </a:p>
          <a:p>
            <a:pPr marL="0" indent="0">
              <a:buNone/>
            </a:pPr>
            <a:endParaRPr lang="en-US" sz="2400" b="1" i="1" dirty="0"/>
          </a:p>
          <a:p>
            <a:r>
              <a:rPr lang="en-US" sz="2400" dirty="0"/>
              <a:t>Change in definition of ‘associated entity’ and introduction of registration regime</a:t>
            </a:r>
          </a:p>
          <a:p>
            <a:pPr marL="0" indent="0">
              <a:buNone/>
            </a:pPr>
            <a:endParaRPr lang="en-US" sz="2400" dirty="0"/>
          </a:p>
          <a:p>
            <a:r>
              <a:rPr lang="en-US" sz="2400" dirty="0"/>
              <a:t>Changes to disclosure returns</a:t>
            </a:r>
          </a:p>
          <a:p>
            <a:pPr marL="0" indent="0">
              <a:buNone/>
            </a:pPr>
            <a:endParaRPr lang="en-US" sz="2400" dirty="0"/>
          </a:p>
          <a:p>
            <a:r>
              <a:rPr lang="en-US" sz="2400" dirty="0"/>
              <a:t>Changes to amount of election funding of registered political parties</a:t>
            </a:r>
          </a:p>
          <a:p>
            <a:pPr marL="0" indent="0">
              <a:buNone/>
            </a:pPr>
            <a:endParaRPr lang="en-US" sz="2400" dirty="0"/>
          </a:p>
          <a:p>
            <a:r>
              <a:rPr lang="en-US" sz="2400" b="1" i="1" dirty="0"/>
              <a:t>Restrictions relating to ‘foreign’ political donations</a:t>
            </a:r>
          </a:p>
          <a:p>
            <a:endParaRPr lang="en-US" sz="2400" dirty="0"/>
          </a:p>
          <a:p>
            <a:pPr marL="0" indent="0">
              <a:buNone/>
            </a:pPr>
            <a:endParaRPr lang="en-US" sz="2400" dirty="0"/>
          </a:p>
        </p:txBody>
      </p:sp>
    </p:spTree>
    <p:extLst>
      <p:ext uri="{BB962C8B-B14F-4D97-AF65-F5344CB8AC3E}">
        <p14:creationId xmlns:p14="http://schemas.microsoft.com/office/powerpoint/2010/main" val="449156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Does the Bill stifle the political advocacy of charities? </a:t>
            </a:r>
          </a:p>
        </p:txBody>
      </p:sp>
      <p:sp>
        <p:nvSpPr>
          <p:cNvPr id="3" name="Content Placeholder 2"/>
          <p:cNvSpPr>
            <a:spLocks noGrp="1"/>
          </p:cNvSpPr>
          <p:nvPr>
            <p:ph idx="1"/>
          </p:nvPr>
        </p:nvSpPr>
        <p:spPr>
          <a:xfrm>
            <a:off x="457200" y="1417638"/>
            <a:ext cx="8229600" cy="4708525"/>
          </a:xfrm>
        </p:spPr>
        <p:txBody>
          <a:bodyPr>
            <a:noAutofit/>
          </a:bodyPr>
          <a:lstStyle/>
          <a:p>
            <a:pPr lvl="0">
              <a:lnSpc>
                <a:spcPct val="80000"/>
              </a:lnSpc>
            </a:pPr>
            <a:r>
              <a:rPr lang="en-US" sz="1600" dirty="0"/>
              <a:t>See </a:t>
            </a:r>
            <a:r>
              <a:rPr lang="en-US" sz="1600" dirty="0">
                <a:hlinkClick r:id="rId2"/>
              </a:rPr>
              <a:t>http://www.handsoffourcharities.org.au</a:t>
            </a:r>
            <a:endParaRPr lang="en-US" sz="1600" dirty="0"/>
          </a:p>
          <a:p>
            <a:pPr marL="0" lvl="0" indent="0">
              <a:lnSpc>
                <a:spcPct val="80000"/>
              </a:lnSpc>
              <a:buNone/>
            </a:pPr>
            <a:endParaRPr lang="en-AU" sz="1600" dirty="0"/>
          </a:p>
          <a:p>
            <a:pPr lvl="0">
              <a:lnSpc>
                <a:spcPct val="80000"/>
              </a:lnSpc>
            </a:pPr>
            <a:r>
              <a:rPr lang="en-US" sz="1600" dirty="0"/>
              <a:t>Strong push for exemption for registered charities: e.g. Philanthropy Australia; Oxfam; World Vision; Law Council of Australia; ACTU </a:t>
            </a:r>
          </a:p>
          <a:p>
            <a:pPr marL="0" lvl="0" indent="0">
              <a:lnSpc>
                <a:spcPct val="80000"/>
              </a:lnSpc>
              <a:buNone/>
            </a:pPr>
            <a:r>
              <a:rPr lang="en-US" sz="1600" dirty="0"/>
              <a:t>(traced back to HRLC, </a:t>
            </a:r>
            <a:r>
              <a:rPr lang="en-US" sz="1600" i="1" dirty="0"/>
              <a:t>Defending Democracy </a:t>
            </a:r>
            <a:r>
              <a:rPr lang="en-US" sz="1600" dirty="0"/>
              <a:t>report (June 2017))</a:t>
            </a:r>
          </a:p>
          <a:p>
            <a:pPr lvl="0">
              <a:lnSpc>
                <a:spcPct val="80000"/>
              </a:lnSpc>
            </a:pPr>
            <a:endParaRPr lang="en-AU" sz="1600" dirty="0"/>
          </a:p>
          <a:p>
            <a:pPr lvl="0">
              <a:lnSpc>
                <a:spcPct val="80000"/>
              </a:lnSpc>
            </a:pPr>
            <a:r>
              <a:rPr lang="en-US" sz="1600" dirty="0"/>
              <a:t>Partly based on exaggerated impact of Bill (‘gag’; ‘ban’; ‘silenced’)</a:t>
            </a:r>
          </a:p>
          <a:p>
            <a:pPr marL="0" lvl="0" indent="0">
              <a:lnSpc>
                <a:spcPct val="80000"/>
              </a:lnSpc>
              <a:buNone/>
            </a:pPr>
            <a:r>
              <a:rPr lang="en-US" sz="1600" dirty="0"/>
              <a:t>But substantive arguments are that </a:t>
            </a:r>
            <a:r>
              <a:rPr lang="en-AU" sz="1600" dirty="0"/>
              <a:t>r</a:t>
            </a:r>
            <a:r>
              <a:rPr lang="en-US" sz="1600" dirty="0"/>
              <a:t>egistered charities should not be regulated by the Bill because:</a:t>
            </a:r>
            <a:endParaRPr lang="en-AU" sz="1600" dirty="0"/>
          </a:p>
          <a:p>
            <a:pPr marL="0" indent="0">
              <a:lnSpc>
                <a:spcPct val="80000"/>
              </a:lnSpc>
              <a:buNone/>
            </a:pPr>
            <a:r>
              <a:rPr lang="en-US" sz="1600" i="1" dirty="0"/>
              <a:t>Argument One</a:t>
            </a:r>
            <a:endParaRPr lang="en-AU" sz="1600" dirty="0"/>
          </a:p>
          <a:p>
            <a:pPr marL="0" indent="0">
              <a:lnSpc>
                <a:spcPct val="80000"/>
              </a:lnSpc>
              <a:buNone/>
            </a:pPr>
            <a:r>
              <a:rPr lang="en-US" sz="1600" dirty="0"/>
              <a:t>They are acting in the public interest when engaging in political advocacy.</a:t>
            </a:r>
            <a:endParaRPr lang="en-AU" sz="1600" dirty="0"/>
          </a:p>
          <a:p>
            <a:pPr marL="0" indent="0">
              <a:lnSpc>
                <a:spcPct val="80000"/>
              </a:lnSpc>
              <a:buNone/>
            </a:pPr>
            <a:r>
              <a:rPr lang="en-US" sz="1600" dirty="0"/>
              <a:t> </a:t>
            </a:r>
            <a:endParaRPr lang="en-AU" sz="1600" dirty="0"/>
          </a:p>
          <a:p>
            <a:pPr marL="0" indent="0">
              <a:lnSpc>
                <a:spcPct val="80000"/>
              </a:lnSpc>
              <a:buNone/>
            </a:pPr>
            <a:r>
              <a:rPr lang="en-US" sz="1600" i="1" dirty="0"/>
              <a:t>Argument Two</a:t>
            </a:r>
            <a:endParaRPr lang="en-AU" sz="1600" dirty="0"/>
          </a:p>
          <a:p>
            <a:pPr marL="0" indent="0">
              <a:lnSpc>
                <a:spcPct val="80000"/>
              </a:lnSpc>
              <a:buNone/>
            </a:pPr>
            <a:r>
              <a:rPr lang="en-US" sz="1600" dirty="0"/>
              <a:t>Their advocacy – typically issue advocacy – is not ‘political’.</a:t>
            </a:r>
            <a:endParaRPr lang="en-AU" sz="1600" dirty="0"/>
          </a:p>
          <a:p>
            <a:pPr marL="0" indent="0">
              <a:lnSpc>
                <a:spcPct val="80000"/>
              </a:lnSpc>
              <a:buNone/>
            </a:pPr>
            <a:r>
              <a:rPr lang="en-US" sz="1600" dirty="0"/>
              <a:t> </a:t>
            </a:r>
            <a:endParaRPr lang="en-AU" sz="1600" dirty="0"/>
          </a:p>
          <a:p>
            <a:pPr marL="0" indent="0">
              <a:lnSpc>
                <a:spcPct val="80000"/>
              </a:lnSpc>
              <a:buNone/>
            </a:pPr>
            <a:r>
              <a:rPr lang="en-US" sz="1600" i="1" dirty="0"/>
              <a:t>Argument Three</a:t>
            </a:r>
            <a:endParaRPr lang="en-AU" sz="1600" dirty="0"/>
          </a:p>
          <a:p>
            <a:pPr marL="0" indent="0">
              <a:lnSpc>
                <a:spcPct val="80000"/>
              </a:lnSpc>
              <a:buNone/>
            </a:pPr>
            <a:r>
              <a:rPr lang="en-US" sz="1600" dirty="0"/>
              <a:t>The Bill wrongly labels them as ‘partisan’.</a:t>
            </a:r>
            <a:endParaRPr lang="en-AU" sz="1600" dirty="0"/>
          </a:p>
          <a:p>
            <a:pPr marL="0" indent="0">
              <a:lnSpc>
                <a:spcPct val="80000"/>
              </a:lnSpc>
              <a:buNone/>
            </a:pPr>
            <a:r>
              <a:rPr lang="en-US" sz="1600" dirty="0"/>
              <a:t> </a:t>
            </a:r>
            <a:endParaRPr lang="en-AU" sz="1600" dirty="0"/>
          </a:p>
          <a:p>
            <a:pPr marL="0" indent="0">
              <a:lnSpc>
                <a:spcPct val="80000"/>
              </a:lnSpc>
              <a:buNone/>
            </a:pPr>
            <a:r>
              <a:rPr lang="en-US" sz="1600" i="1" dirty="0"/>
              <a:t>Argument Four</a:t>
            </a:r>
            <a:endParaRPr lang="en-AU" sz="1600" dirty="0"/>
          </a:p>
          <a:p>
            <a:pPr marL="0" indent="0">
              <a:lnSpc>
                <a:spcPct val="80000"/>
              </a:lnSpc>
              <a:buNone/>
            </a:pPr>
            <a:r>
              <a:rPr lang="en-US" sz="1600" dirty="0"/>
              <a:t>The Bill will result in a diminishing of political advocacy by charities.</a:t>
            </a:r>
          </a:p>
        </p:txBody>
      </p:sp>
    </p:spTree>
    <p:extLst>
      <p:ext uri="{BB962C8B-B14F-4D97-AF65-F5344CB8AC3E}">
        <p14:creationId xmlns:p14="http://schemas.microsoft.com/office/powerpoint/2010/main" val="2969735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90000"/>
              </a:lnSpc>
            </a:pPr>
            <a:r>
              <a:rPr lang="en-US" sz="2800" b="1" i="1" dirty="0"/>
              <a:t>Argument One</a:t>
            </a:r>
            <a:br>
              <a:rPr lang="en-AU" sz="2800" b="1" dirty="0"/>
            </a:br>
            <a:r>
              <a:rPr lang="en-US" sz="2800" b="1" dirty="0"/>
              <a:t>Registered charities acting in the public interest when engaging in political advocacy</a:t>
            </a:r>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pPr>
              <a:lnSpc>
                <a:spcPct val="110000"/>
              </a:lnSpc>
            </a:pPr>
            <a:r>
              <a:rPr lang="en-US" sz="2000" dirty="0"/>
              <a:t>Strongly implicit in various submissions:</a:t>
            </a:r>
          </a:p>
          <a:p>
            <a:pPr>
              <a:lnSpc>
                <a:spcPct val="110000"/>
              </a:lnSpc>
              <a:buFont typeface="Wingdings" charset="2"/>
              <a:buChar char="Ø"/>
            </a:pPr>
            <a:r>
              <a:rPr lang="en-US" sz="2000" i="1" dirty="0"/>
              <a:t>Philanthropy Australia</a:t>
            </a:r>
            <a:r>
              <a:rPr lang="en-US" sz="2000" dirty="0"/>
              <a:t>:</a:t>
            </a:r>
            <a:endParaRPr lang="en-AU" sz="2000" dirty="0"/>
          </a:p>
          <a:p>
            <a:pPr marL="0" indent="0">
              <a:lnSpc>
                <a:spcPct val="110000"/>
              </a:lnSpc>
              <a:buNone/>
            </a:pPr>
            <a:r>
              <a:rPr lang="en-US" sz="2000" dirty="0"/>
              <a:t>	Advocacy is an important approach that charities often use to achieve change in a 	wide range of areas such as poverty, homelessness, mental health, disability, 	biodiversity and many others. The focus of such advocacy is to address the 	systemic causes of our social and environmental challenges, rather than just ameliorating 	their symptoms.</a:t>
            </a:r>
            <a:endParaRPr lang="en-AU" sz="2000" dirty="0"/>
          </a:p>
          <a:p>
            <a:pPr>
              <a:lnSpc>
                <a:spcPct val="110000"/>
              </a:lnSpc>
              <a:buFont typeface="Wingdings" charset="2"/>
              <a:buChar char="Ø"/>
            </a:pPr>
            <a:r>
              <a:rPr lang="en-US" sz="2000" i="1" dirty="0"/>
              <a:t>Law Council of Australia</a:t>
            </a:r>
            <a:r>
              <a:rPr lang="en-US" sz="2000" dirty="0"/>
              <a:t>:</a:t>
            </a:r>
            <a:endParaRPr lang="en-AU" sz="2000" dirty="0"/>
          </a:p>
          <a:p>
            <a:pPr marL="0" indent="0">
              <a:lnSpc>
                <a:spcPct val="110000"/>
              </a:lnSpc>
              <a:buNone/>
            </a:pPr>
            <a:r>
              <a:rPr lang="en-US" sz="2000" dirty="0"/>
              <a:t>	The charitable sector plays an essential role in identifying and raising awareness of 	issues affecting society, often especially relating to the most disadvantaged. </a:t>
            </a:r>
          </a:p>
          <a:p>
            <a:pPr marL="0" indent="0">
              <a:lnSpc>
                <a:spcPct val="110000"/>
              </a:lnSpc>
              <a:buNone/>
            </a:pPr>
            <a:endParaRPr lang="en-US" sz="2000" dirty="0"/>
          </a:p>
          <a:p>
            <a:pPr>
              <a:lnSpc>
                <a:spcPct val="110000"/>
              </a:lnSpc>
            </a:pPr>
            <a:r>
              <a:rPr lang="en-US" sz="2000" dirty="0"/>
              <a:t>Non-sequitur as:</a:t>
            </a:r>
          </a:p>
          <a:p>
            <a:pPr>
              <a:lnSpc>
                <a:spcPct val="110000"/>
              </a:lnSpc>
              <a:buFont typeface="Wingdings" charset="2"/>
              <a:buChar char="Ø"/>
            </a:pPr>
            <a:r>
              <a:rPr lang="en-US" sz="2000" dirty="0"/>
              <a:t>Political actors – including political parties - typically acting upon their understanding of public interest;</a:t>
            </a:r>
          </a:p>
          <a:p>
            <a:pPr>
              <a:lnSpc>
                <a:spcPct val="110000"/>
              </a:lnSpc>
              <a:buFont typeface="Wingdings" charset="2"/>
              <a:buChar char="Ø"/>
            </a:pPr>
            <a:r>
              <a:rPr lang="en-US" sz="2000" dirty="0"/>
              <a:t>Fairness in the contest over different understandings of the public interest part of rationale for regulation.</a:t>
            </a:r>
          </a:p>
        </p:txBody>
      </p:sp>
    </p:spTree>
    <p:extLst>
      <p:ext uri="{BB962C8B-B14F-4D97-AF65-F5344CB8AC3E}">
        <p14:creationId xmlns:p14="http://schemas.microsoft.com/office/powerpoint/2010/main" val="3127329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br>
              <a:rPr lang="en-US" sz="2600" b="1" i="1" dirty="0"/>
            </a:br>
            <a:r>
              <a:rPr lang="en-US" sz="2600" b="1" i="1" dirty="0"/>
              <a:t>Argument Two</a:t>
            </a:r>
            <a:br>
              <a:rPr lang="en-AU" sz="2600" b="1" dirty="0"/>
            </a:br>
            <a:r>
              <a:rPr lang="en-US" sz="2600" b="1" dirty="0"/>
              <a:t> Advocacy of charities (issue advocacy) not ‘political’.</a:t>
            </a:r>
            <a:br>
              <a:rPr lang="en-AU" sz="2600" b="1" dirty="0"/>
            </a:br>
            <a:endParaRPr lang="en-US" sz="2600" b="1" dirty="0"/>
          </a:p>
        </p:txBody>
      </p:sp>
      <p:sp>
        <p:nvSpPr>
          <p:cNvPr id="3" name="Content Placeholder 2"/>
          <p:cNvSpPr>
            <a:spLocks noGrp="1"/>
          </p:cNvSpPr>
          <p:nvPr>
            <p:ph idx="1"/>
          </p:nvPr>
        </p:nvSpPr>
        <p:spPr>
          <a:xfrm>
            <a:off x="457200" y="1294366"/>
            <a:ext cx="8229600" cy="4831798"/>
          </a:xfrm>
        </p:spPr>
        <p:txBody>
          <a:bodyPr>
            <a:noAutofit/>
          </a:bodyPr>
          <a:lstStyle/>
          <a:p>
            <a:pPr>
              <a:lnSpc>
                <a:spcPct val="90000"/>
              </a:lnSpc>
            </a:pPr>
            <a:r>
              <a:rPr lang="en-US" sz="1700" i="1" dirty="0"/>
              <a:t>Human Rights Watch</a:t>
            </a:r>
            <a:r>
              <a:rPr lang="en-US" sz="1700" dirty="0"/>
              <a:t>: ‘Such provisions risk stigmatizing organisations that are apolitical’.</a:t>
            </a:r>
            <a:r>
              <a:rPr lang="en-AU" sz="1700" dirty="0"/>
              <a:t> </a:t>
            </a:r>
            <a:endParaRPr lang="en-US" sz="1700" dirty="0"/>
          </a:p>
          <a:p>
            <a:pPr>
              <a:lnSpc>
                <a:spcPct val="90000"/>
              </a:lnSpc>
            </a:pPr>
            <a:r>
              <a:rPr lang="en-US" sz="1700" i="1" dirty="0"/>
              <a:t>Oxfam:</a:t>
            </a:r>
            <a:endParaRPr lang="en-AU" sz="1700" i="1" dirty="0"/>
          </a:p>
          <a:p>
            <a:pPr marL="400050" lvl="1" indent="0">
              <a:lnSpc>
                <a:spcPct val="90000"/>
              </a:lnSpc>
              <a:buNone/>
            </a:pPr>
            <a:r>
              <a:rPr lang="en-US" sz="1700" dirty="0"/>
              <a:t>Advocating in furtherance of an organisation’s charitable purpose is not a political act. The </a:t>
            </a:r>
            <a:r>
              <a:rPr lang="en-US" sz="1700" i="1" dirty="0"/>
              <a:t>Charities Act </a:t>
            </a:r>
            <a:r>
              <a:rPr lang="en-US" sz="1700" dirty="0"/>
              <a:t>defines ‘charity’ and ‘charitable purpose’- and to be a charity, the organisation must have a charitable purpose for the public benefit . . . The Act defines ‘charitable purpose’ to include ‘the purpose of promoting or opposing a change to any matter established by law, policy or practice in the Commonwealth, a State or Territory or another country’ as long as the promotion or opposition is done to advance one of the other charitable purposes.</a:t>
            </a:r>
          </a:p>
          <a:p>
            <a:pPr>
              <a:lnSpc>
                <a:spcPct val="90000"/>
              </a:lnSpc>
            </a:pPr>
            <a:r>
              <a:rPr lang="en-US" sz="1700" i="1" dirty="0"/>
              <a:t>Australian Conservation Foundation: ‘</a:t>
            </a:r>
            <a:r>
              <a:rPr lang="en-US" sz="1700" dirty="0"/>
              <a:t>A foreign donation to an Australian charity cannot corrupt the political process because that charity cannot at law act with a political purpose’. </a:t>
            </a:r>
          </a:p>
          <a:p>
            <a:pPr marL="0" indent="0">
              <a:lnSpc>
                <a:spcPct val="90000"/>
              </a:lnSpc>
              <a:buNone/>
            </a:pPr>
            <a:endParaRPr lang="en-US" sz="1700" dirty="0"/>
          </a:p>
          <a:p>
            <a:pPr>
              <a:lnSpc>
                <a:spcPct val="90000"/>
              </a:lnSpc>
            </a:pPr>
            <a:r>
              <a:rPr lang="en-US" sz="1700" dirty="0"/>
              <a:t>Odd argument that seems to turn on understandings endogenous to the charity sector (as influenced by ‘disqualifying purpose’ under the </a:t>
            </a:r>
            <a:r>
              <a:rPr lang="en-US" sz="1700" i="1" dirty="0"/>
              <a:t>Australian Charities and Not-for-Profits Commission Act</a:t>
            </a:r>
            <a:r>
              <a:rPr lang="en-US" sz="1700" dirty="0"/>
              <a:t>)</a:t>
            </a:r>
          </a:p>
          <a:p>
            <a:pPr>
              <a:lnSpc>
                <a:spcPct val="90000"/>
              </a:lnSpc>
            </a:pPr>
            <a:r>
              <a:rPr lang="en-US" sz="1700" dirty="0"/>
              <a:t>Stop Adani Mine campaign not ‘political’ or ‘apolitical’?</a:t>
            </a:r>
          </a:p>
          <a:p>
            <a:pPr>
              <a:lnSpc>
                <a:spcPct val="90000"/>
              </a:lnSpc>
            </a:pPr>
            <a:r>
              <a:rPr lang="en-US" sz="1700" dirty="0"/>
              <a:t>‘Political’ advocacy can be reasonably understood to include advocacy seeking to influence political processes (including governmental processes, agenda-formation in elections and policies of political parties)</a:t>
            </a:r>
          </a:p>
        </p:txBody>
      </p:sp>
    </p:spTree>
    <p:extLst>
      <p:ext uri="{BB962C8B-B14F-4D97-AF65-F5344CB8AC3E}">
        <p14:creationId xmlns:p14="http://schemas.microsoft.com/office/powerpoint/2010/main" val="2726921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t>Aid/Watch Incorporated v Commissioner of Taxation </a:t>
            </a:r>
            <a:r>
              <a:rPr lang="en-US" sz="3200" b="1" dirty="0"/>
              <a:t>(2010 High Court)</a:t>
            </a:r>
          </a:p>
        </p:txBody>
      </p:sp>
      <p:sp>
        <p:nvSpPr>
          <p:cNvPr id="3" name="Content Placeholder 2"/>
          <p:cNvSpPr>
            <a:spLocks noGrp="1"/>
          </p:cNvSpPr>
          <p:nvPr>
            <p:ph idx="1"/>
          </p:nvPr>
        </p:nvSpPr>
        <p:spPr/>
        <p:txBody>
          <a:bodyPr>
            <a:normAutofit/>
          </a:bodyPr>
          <a:lstStyle/>
          <a:p>
            <a:r>
              <a:rPr lang="en-US" sz="2800" dirty="0"/>
              <a:t>Treated issue advocacy is ‘political’ because ‘"agitation" for legislative and political changes’ political</a:t>
            </a:r>
            <a:r>
              <a:rPr lang="en-US" sz="2800" i="1" dirty="0"/>
              <a:t> </a:t>
            </a:r>
            <a:r>
              <a:rPr lang="en-US" sz="2800" dirty="0"/>
              <a:t>communication under constitutionally-prescribed system of government</a:t>
            </a:r>
          </a:p>
          <a:p>
            <a:endParaRPr lang="en-US" sz="2800" dirty="0"/>
          </a:p>
          <a:p>
            <a:r>
              <a:rPr lang="en-US" sz="2800" dirty="0"/>
              <a:t>‘(I)n Australia there is no general doctrine which excludes from charitable purposes "political objects" </a:t>
            </a:r>
          </a:p>
          <a:p>
            <a:pPr marL="0" indent="0">
              <a:buNone/>
            </a:pPr>
            <a:r>
              <a:rPr lang="en-US" sz="2800" dirty="0"/>
              <a:t>=&gt; Charities can have a ‘political’ purpose</a:t>
            </a:r>
          </a:p>
          <a:p>
            <a:endParaRPr lang="en-US" sz="2800" dirty="0"/>
          </a:p>
        </p:txBody>
      </p:sp>
    </p:spTree>
    <p:extLst>
      <p:ext uri="{BB962C8B-B14F-4D97-AF65-F5344CB8AC3E}">
        <p14:creationId xmlns:p14="http://schemas.microsoft.com/office/powerpoint/2010/main" val="2330918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80000"/>
              </a:lnSpc>
            </a:pPr>
            <a:br>
              <a:rPr lang="en-US" sz="3200" b="1" i="1" dirty="0"/>
            </a:br>
            <a:r>
              <a:rPr lang="en-US" sz="3200" b="1" i="1" dirty="0"/>
              <a:t>Argument Three</a:t>
            </a:r>
            <a:br>
              <a:rPr lang="en-AU" sz="3200" b="1" dirty="0"/>
            </a:br>
            <a:r>
              <a:rPr lang="en-US" sz="3200" b="1" dirty="0"/>
              <a:t>The Bill wrongly labels them as ‘partisan’</a:t>
            </a:r>
            <a:br>
              <a:rPr lang="en-AU" sz="3200" b="1" dirty="0"/>
            </a:br>
            <a:endParaRPr lang="en-US" sz="3200" b="1" dirty="0"/>
          </a:p>
        </p:txBody>
      </p:sp>
      <p:sp>
        <p:nvSpPr>
          <p:cNvPr id="3" name="Content Placeholder 2"/>
          <p:cNvSpPr>
            <a:spLocks noGrp="1"/>
          </p:cNvSpPr>
          <p:nvPr>
            <p:ph idx="1"/>
          </p:nvPr>
        </p:nvSpPr>
        <p:spPr>
          <a:xfrm>
            <a:off x="457200" y="1329462"/>
            <a:ext cx="8229600" cy="4796702"/>
          </a:xfrm>
        </p:spPr>
        <p:txBody>
          <a:bodyPr>
            <a:noAutofit/>
          </a:bodyPr>
          <a:lstStyle/>
          <a:p>
            <a:r>
              <a:rPr lang="en-US" sz="1800" i="1" dirty="0"/>
              <a:t>Transparency International Australia</a:t>
            </a:r>
            <a:r>
              <a:rPr lang="en-US" sz="1800" dirty="0"/>
              <a:t>: ‘definition of ‘political expenditure’ blurs line between issue and partisan advocacy’</a:t>
            </a:r>
            <a:endParaRPr lang="en-AU" sz="1800" dirty="0"/>
          </a:p>
          <a:p>
            <a:r>
              <a:rPr lang="en-US" sz="1800" i="1" dirty="0"/>
              <a:t>Arnold Bloch Liebler</a:t>
            </a:r>
            <a:r>
              <a:rPr lang="en-US" sz="1800" dirty="0"/>
              <a:t>: ‘The Bill is simply wrong to conflate the community education and advocacy activities of NFPs and charities with the campaigning and electioneering of political parties’. </a:t>
            </a:r>
            <a:endParaRPr lang="en-AU" sz="1800" dirty="0"/>
          </a:p>
          <a:p>
            <a:r>
              <a:rPr lang="en-US" sz="1800" dirty="0"/>
              <a:t> </a:t>
            </a:r>
            <a:r>
              <a:rPr lang="en-US" sz="1800" i="1" dirty="0"/>
              <a:t>Salvation Army</a:t>
            </a:r>
            <a:r>
              <a:rPr lang="en-US" sz="1800" dirty="0"/>
              <a:t>:</a:t>
            </a:r>
            <a:endParaRPr lang="en-AU" sz="1800" dirty="0"/>
          </a:p>
          <a:p>
            <a:pPr marL="0" indent="0">
              <a:buNone/>
            </a:pPr>
            <a:r>
              <a:rPr lang="en-US" sz="1800" dirty="0"/>
              <a:t>	there is a risk the term political campaigner will be misunderstood by the wider 	public, suggesting that the charity/not-for-profit has an 	overt 	political 	agenda or is another ‘arm’ of a political party and thereby 	compromising the 	public trust of the organisation. </a:t>
            </a:r>
          </a:p>
          <a:p>
            <a:r>
              <a:rPr lang="en-US" sz="1800" i="1" dirty="0"/>
              <a:t>World Vision: </a:t>
            </a:r>
            <a:r>
              <a:rPr lang="en-US" sz="1800" dirty="0"/>
              <a:t>‘We believe it would be inappropriate to categorise our activities alongside those of political parties. This will give people the wrong impression and delegitimise charities like WVA as partisan political actors.’ </a:t>
            </a:r>
            <a:endParaRPr lang="en-US" sz="1800" i="1" dirty="0"/>
          </a:p>
          <a:p>
            <a:pPr marL="0" indent="0">
              <a:buNone/>
            </a:pPr>
            <a:endParaRPr lang="en-US" sz="1800" dirty="0"/>
          </a:p>
          <a:p>
            <a:r>
              <a:rPr lang="en-US" sz="1800" dirty="0"/>
              <a:t>Difficult to see why a definition with </a:t>
            </a:r>
            <a:r>
              <a:rPr lang="en-US" sz="1800" i="1" dirty="0"/>
              <a:t>distinct</a:t>
            </a:r>
            <a:r>
              <a:rPr lang="en-US" sz="1800" dirty="0"/>
              <a:t> elements results in an equation/conflation – why satisfying one element implies satisfying another</a:t>
            </a:r>
          </a:p>
          <a:p>
            <a:r>
              <a:rPr lang="en-US" sz="1800" dirty="0"/>
              <a:t>Again seems to largely turn on meanings endogenous to charity sector</a:t>
            </a:r>
          </a:p>
        </p:txBody>
      </p:sp>
    </p:spTree>
    <p:extLst>
      <p:ext uri="{BB962C8B-B14F-4D97-AF65-F5344CB8AC3E}">
        <p14:creationId xmlns:p14="http://schemas.microsoft.com/office/powerpoint/2010/main" val="756598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80000"/>
              </a:lnSpc>
            </a:pPr>
            <a:br>
              <a:rPr lang="en-US" sz="2800" b="1" i="1" dirty="0"/>
            </a:br>
            <a:endParaRPr lang="en-US" sz="2800" b="1" dirty="0"/>
          </a:p>
        </p:txBody>
      </p:sp>
      <p:sp>
        <p:nvSpPr>
          <p:cNvPr id="5" name="Content Placeholder 4"/>
          <p:cNvSpPr>
            <a:spLocks noGrp="1"/>
          </p:cNvSpPr>
          <p:nvPr>
            <p:ph idx="1"/>
          </p:nvPr>
        </p:nvSpPr>
        <p:spPr/>
        <p:txBody>
          <a:bodyPr/>
          <a:lstStyle/>
          <a:p>
            <a:pPr marL="0" indent="0">
              <a:buNone/>
            </a:pPr>
            <a:r>
              <a:rPr lang="en-US" b="1" i="1" dirty="0"/>
              <a:t>Argument Four</a:t>
            </a:r>
            <a:br>
              <a:rPr lang="en-AU" b="1" dirty="0"/>
            </a:br>
            <a:r>
              <a:rPr lang="en-US" b="1" dirty="0"/>
              <a:t>The Bill will result in a diminishing of political advocacy by charities</a:t>
            </a:r>
            <a:br>
              <a:rPr lang="en-US" b="1" dirty="0"/>
            </a:br>
            <a:endParaRPr lang="en-US" b="1" dirty="0"/>
          </a:p>
          <a:p>
            <a:pPr marL="0" indent="0">
              <a:buNone/>
            </a:pPr>
            <a:r>
              <a:rPr lang="en-US" dirty="0"/>
              <a:t>Various strands – see table</a:t>
            </a:r>
          </a:p>
        </p:txBody>
      </p:sp>
    </p:spTree>
    <p:extLst>
      <p:ext uri="{BB962C8B-B14F-4D97-AF65-F5344CB8AC3E}">
        <p14:creationId xmlns:p14="http://schemas.microsoft.com/office/powerpoint/2010/main" val="3404453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27235589"/>
              </p:ext>
            </p:extLst>
          </p:nvPr>
        </p:nvGraphicFramePr>
        <p:xfrm>
          <a:off x="216309" y="196644"/>
          <a:ext cx="8750709" cy="6268382"/>
        </p:xfrm>
        <a:graphic>
          <a:graphicData uri="http://schemas.openxmlformats.org/drawingml/2006/table">
            <a:tbl>
              <a:tblPr firstRow="1" firstCol="1" bandRow="1">
                <a:tableStyleId>{5940675A-B579-460E-94D1-54222C63F5DA}</a:tableStyleId>
              </a:tblPr>
              <a:tblGrid>
                <a:gridCol w="2359743">
                  <a:extLst>
                    <a:ext uri="{9D8B030D-6E8A-4147-A177-3AD203B41FA5}">
                      <a16:colId xmlns:a16="http://schemas.microsoft.com/office/drawing/2014/main" val="1793477644"/>
                    </a:ext>
                  </a:extLst>
                </a:gridCol>
                <a:gridCol w="6390966">
                  <a:extLst>
                    <a:ext uri="{9D8B030D-6E8A-4147-A177-3AD203B41FA5}">
                      <a16:colId xmlns:a16="http://schemas.microsoft.com/office/drawing/2014/main" val="2864525214"/>
                    </a:ext>
                  </a:extLst>
                </a:gridCol>
              </a:tblGrid>
              <a:tr h="636745">
                <a:tc>
                  <a:txBody>
                    <a:bodyPr/>
                    <a:lstStyle/>
                    <a:p>
                      <a:pPr marL="0" indent="0">
                        <a:spcAft>
                          <a:spcPts val="0"/>
                        </a:spcAft>
                      </a:pPr>
                      <a:r>
                        <a:rPr lang="en-US" sz="1000" b="1" kern="1200" dirty="0">
                          <a:effectLst/>
                        </a:rPr>
                        <a:t>Argument for Bill diminishing political advocacy by registered charities</a:t>
                      </a:r>
                      <a:endParaRPr lang="en-AU" sz="1000" b="1" kern="1200" dirty="0">
                        <a:solidFill>
                          <a:schemeClr val="lt1"/>
                        </a:solidFill>
                        <a:effectLst/>
                        <a:latin typeface="+mn-lt"/>
                        <a:ea typeface="+mn-ea"/>
                        <a:cs typeface="+mn-cs"/>
                      </a:endParaRPr>
                    </a:p>
                  </a:txBody>
                  <a:tcPr marL="59552" marR="59552" marT="0" marB="0"/>
                </a:tc>
                <a:tc>
                  <a:txBody>
                    <a:bodyPr/>
                    <a:lstStyle/>
                    <a:p>
                      <a:pPr marL="0" indent="0">
                        <a:spcAft>
                          <a:spcPts val="0"/>
                        </a:spcAft>
                      </a:pPr>
                      <a:r>
                        <a:rPr lang="en-US" sz="1000" b="1" dirty="0">
                          <a:effectLst/>
                        </a:rPr>
                        <a:t>Assessment</a:t>
                      </a:r>
                      <a:endParaRPr lang="en-AU" sz="10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364280483"/>
                  </a:ext>
                </a:extLst>
              </a:tr>
              <a:tr h="628658">
                <a:tc>
                  <a:txBody>
                    <a:bodyPr/>
                    <a:lstStyle/>
                    <a:p>
                      <a:pPr marL="0" indent="0">
                        <a:spcAft>
                          <a:spcPts val="0"/>
                        </a:spcAft>
                      </a:pPr>
                      <a:r>
                        <a:rPr lang="en-US" sz="1000" kern="1200" dirty="0">
                          <a:effectLst/>
                        </a:rPr>
                        <a:t>It deliberately seek to do so</a:t>
                      </a:r>
                      <a:endParaRPr lang="en-AU" sz="1000" b="1" i="1" kern="1200" dirty="0">
                        <a:solidFill>
                          <a:schemeClr val="lt1"/>
                        </a:solidFill>
                        <a:effectLst/>
                        <a:latin typeface="+mn-lt"/>
                        <a:ea typeface="+mn-ea"/>
                        <a:cs typeface="+mn-cs"/>
                      </a:endParaRPr>
                    </a:p>
                  </a:txBody>
                  <a:tcPr marL="59552" marR="59552" marT="0" marB="0"/>
                </a:tc>
                <a:tc>
                  <a:txBody>
                    <a:bodyPr/>
                    <a:lstStyle/>
                    <a:p>
                      <a:pPr marL="342900" lvl="0" indent="-342900">
                        <a:spcAft>
                          <a:spcPts val="0"/>
                        </a:spcAft>
                        <a:buFont typeface="Symbol" panose="05050102010706020507" pitchFamily="18" charset="2"/>
                        <a:buChar char=""/>
                      </a:pPr>
                      <a:r>
                        <a:rPr lang="en-US" sz="1000" dirty="0">
                          <a:effectLst/>
                        </a:rPr>
                        <a:t>Perhaps but note significant concessionary treatment of registered charities (note ACNC’s submission strongly aligns with position of charity sector)</a:t>
                      </a:r>
                      <a:endParaRPr lang="en-AU" sz="1000" dirty="0">
                        <a:effectLst/>
                      </a:endParaRPr>
                    </a:p>
                    <a:p>
                      <a:pPr marL="342900" lvl="0" indent="-342900">
                        <a:spcAft>
                          <a:spcPts val="0"/>
                        </a:spcAft>
                        <a:buFont typeface="Symbol" panose="05050102010706020507" pitchFamily="18" charset="2"/>
                        <a:buChar char=""/>
                      </a:pPr>
                      <a:r>
                        <a:rPr lang="en-US" sz="1000" dirty="0">
                          <a:effectLst/>
                        </a:rPr>
                        <a:t>Whatever the motivation, Bill still needs to be considered on its merits</a:t>
                      </a:r>
                      <a:endParaRPr lang="en-AU" sz="1000" dirty="0">
                        <a:effectLst/>
                      </a:endParaRPr>
                    </a:p>
                    <a:p>
                      <a:pPr marL="457200">
                        <a:spcAft>
                          <a:spcPts val="0"/>
                        </a:spcAft>
                      </a:pPr>
                      <a:r>
                        <a:rPr lang="en-US" sz="1000" dirty="0">
                          <a:effectLst/>
                        </a:rPr>
                        <a:t> </a:t>
                      </a: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958407942"/>
                  </a:ext>
                </a:extLst>
              </a:tr>
              <a:tr h="504405">
                <a:tc>
                  <a:txBody>
                    <a:bodyPr/>
                    <a:lstStyle/>
                    <a:p>
                      <a:pPr marL="0" indent="0">
                        <a:spcAft>
                          <a:spcPts val="0"/>
                        </a:spcAft>
                      </a:pPr>
                      <a:r>
                        <a:rPr lang="en-US" sz="1000" kern="1200" dirty="0">
                          <a:effectLst/>
                        </a:rPr>
                        <a:t>It wrongly labels them as ‘political’ and/or ‘partisan’ with impact upon donations</a:t>
                      </a:r>
                      <a:endParaRPr lang="en-AU" sz="1000" kern="1200" dirty="0">
                        <a:effectLst/>
                      </a:endParaRPr>
                    </a:p>
                    <a:p>
                      <a:pPr marL="457200">
                        <a:spcAft>
                          <a:spcPts val="0"/>
                        </a:spcAft>
                      </a:pPr>
                      <a:r>
                        <a:rPr lang="en-US" sz="1000" kern="1200" dirty="0">
                          <a:effectLst/>
                        </a:rPr>
                        <a:t> </a:t>
                      </a:r>
                      <a:endParaRPr lang="en-AU" sz="1000" b="1" i="1" kern="1200" dirty="0">
                        <a:solidFill>
                          <a:schemeClr val="lt1"/>
                        </a:solidFill>
                        <a:effectLst/>
                        <a:latin typeface="+mn-lt"/>
                        <a:ea typeface="+mn-ea"/>
                        <a:cs typeface="+mn-cs"/>
                      </a:endParaRPr>
                    </a:p>
                  </a:txBody>
                  <a:tcPr marL="59552" marR="59552" marT="0" marB="0"/>
                </a:tc>
                <a:tc>
                  <a:txBody>
                    <a:bodyPr/>
                    <a:lstStyle/>
                    <a:p>
                      <a:pPr marL="0" indent="0">
                        <a:spcAft>
                          <a:spcPts val="0"/>
                        </a:spcAft>
                      </a:pPr>
                      <a:r>
                        <a:rPr lang="en-US" sz="1000" dirty="0">
                          <a:effectLst/>
                        </a:rPr>
                        <a:t>Problematic due to difficulties with Arguments 2) and 3)</a:t>
                      </a: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2928762397"/>
                  </a:ext>
                </a:extLst>
              </a:tr>
              <a:tr h="628658">
                <a:tc>
                  <a:txBody>
                    <a:bodyPr/>
                    <a:lstStyle/>
                    <a:p>
                      <a:pPr marL="0" indent="0">
                        <a:spcAft>
                          <a:spcPts val="0"/>
                        </a:spcAft>
                      </a:pPr>
                      <a:r>
                        <a:rPr lang="en-US" sz="1000" kern="1200" dirty="0">
                          <a:effectLst/>
                        </a:rPr>
                        <a:t>Difficulties with the definition of ‘political expenditure’</a:t>
                      </a:r>
                      <a:endParaRPr lang="en-AU" sz="1000" b="1" i="1" kern="1200" dirty="0">
                        <a:solidFill>
                          <a:schemeClr val="lt1"/>
                        </a:solidFill>
                        <a:effectLst/>
                        <a:latin typeface="+mn-lt"/>
                        <a:ea typeface="+mn-ea"/>
                        <a:cs typeface="+mn-cs"/>
                      </a:endParaRPr>
                    </a:p>
                  </a:txBody>
                  <a:tcPr marL="59552" marR="59552" marT="0" marB="0"/>
                </a:tc>
                <a:tc>
                  <a:txBody>
                    <a:bodyPr/>
                    <a:lstStyle/>
                    <a:p>
                      <a:pPr marL="342900" lvl="0" indent="-342900">
                        <a:spcAft>
                          <a:spcPts val="0"/>
                        </a:spcAft>
                        <a:buFont typeface="Symbol" panose="05050102010706020507" pitchFamily="18" charset="2"/>
                        <a:buChar char=""/>
                      </a:pPr>
                      <a:r>
                        <a:rPr lang="en-US" sz="1000">
                          <a:effectLst/>
                        </a:rPr>
                        <a:t>Has substance but need to distinguish between concerns regarding breadth and imprecision – latter more convincing</a:t>
                      </a:r>
                      <a:endParaRPr lang="en-AU" sz="1000">
                        <a:effectLst/>
                      </a:endParaRPr>
                    </a:p>
                    <a:p>
                      <a:pPr marL="342900" lvl="0" indent="-342900">
                        <a:spcAft>
                          <a:spcPts val="0"/>
                        </a:spcAft>
                        <a:buFont typeface="Symbol" panose="05050102010706020507" pitchFamily="18" charset="2"/>
                        <a:buChar char=""/>
                      </a:pPr>
                      <a:r>
                        <a:rPr lang="en-US" sz="1000">
                          <a:effectLst/>
                        </a:rPr>
                        <a:t>Definition not introduced by the Bill</a:t>
                      </a:r>
                      <a:endParaRPr lang="en-AU" sz="1000">
                        <a:effectLst/>
                      </a:endParaRPr>
                    </a:p>
                    <a:p>
                      <a:pPr marL="342900" lvl="0" indent="-342900">
                        <a:spcAft>
                          <a:spcPts val="0"/>
                        </a:spcAft>
                        <a:buFont typeface="Symbol" panose="05050102010706020507" pitchFamily="18" charset="2"/>
                        <a:buChar char=""/>
                      </a:pPr>
                      <a:r>
                        <a:rPr lang="en-US" sz="1000">
                          <a:effectLst/>
                        </a:rPr>
                        <a:t>Third parties required to disclose ‘political expenditure’ since enactment of Electoral and Referendum Amendment (Electoral Integrity and Other Measures) Act 2006 (Cth)</a:t>
                      </a:r>
                      <a:endParaRPr lang="en-AU" sz="100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3926402151"/>
                  </a:ext>
                </a:extLst>
              </a:tr>
              <a:tr h="157165">
                <a:tc>
                  <a:txBody>
                    <a:bodyPr/>
                    <a:lstStyle/>
                    <a:p>
                      <a:pPr marL="457200">
                        <a:spcAft>
                          <a:spcPts val="0"/>
                        </a:spcAft>
                      </a:pPr>
                      <a:r>
                        <a:rPr lang="en-US" sz="1000" kern="1200" dirty="0">
                          <a:effectLst/>
                        </a:rPr>
                        <a:t> </a:t>
                      </a:r>
                      <a:endParaRPr lang="en-AU" sz="1000" b="1" i="1" kern="1200" dirty="0">
                        <a:solidFill>
                          <a:schemeClr val="lt1"/>
                        </a:solidFill>
                        <a:effectLst/>
                        <a:latin typeface="+mn-lt"/>
                        <a:ea typeface="+mn-ea"/>
                        <a:cs typeface="+mn-cs"/>
                      </a:endParaRPr>
                    </a:p>
                  </a:txBody>
                  <a:tcPr marL="59552" marR="59552" marT="0" marB="0"/>
                </a:tc>
                <a:tc>
                  <a:txBody>
                    <a:bodyPr/>
                    <a:lstStyle/>
                    <a:p>
                      <a:pPr marL="457200">
                        <a:spcAft>
                          <a:spcPts val="0"/>
                        </a:spcAft>
                      </a:pPr>
                      <a:r>
                        <a:rPr lang="en-US" sz="1000">
                          <a:effectLst/>
                        </a:rPr>
                        <a:t> </a:t>
                      </a:r>
                      <a:endParaRPr lang="en-AU" sz="100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2619566749"/>
                  </a:ext>
                </a:extLst>
              </a:tr>
              <a:tr h="314329">
                <a:tc>
                  <a:txBody>
                    <a:bodyPr/>
                    <a:lstStyle/>
                    <a:p>
                      <a:pPr>
                        <a:spcAft>
                          <a:spcPts val="0"/>
                        </a:spcAft>
                      </a:pPr>
                      <a:r>
                        <a:rPr lang="en-US" sz="1000" kern="1200" dirty="0">
                          <a:effectLst/>
                        </a:rPr>
                        <a:t>The compliance burden placed by Bill in terms of:</a:t>
                      </a:r>
                      <a:endParaRPr lang="en-AU" sz="1000" b="1" i="1" kern="1200" dirty="0">
                        <a:solidFill>
                          <a:schemeClr val="lt1"/>
                        </a:solidFill>
                        <a:effectLst/>
                        <a:latin typeface="+mn-lt"/>
                        <a:ea typeface="+mn-ea"/>
                        <a:cs typeface="+mn-cs"/>
                      </a:endParaRPr>
                    </a:p>
                  </a:txBody>
                  <a:tcPr marL="59552" marR="59552" marT="0" marB="0"/>
                </a:tc>
                <a:tc>
                  <a:txBody>
                    <a:bodyPr/>
                    <a:lstStyle/>
                    <a:p>
                      <a:pPr marL="457200">
                        <a:spcAft>
                          <a:spcPts val="0"/>
                        </a:spcAft>
                      </a:pPr>
                      <a:r>
                        <a:rPr lang="en-US" sz="1000" dirty="0">
                          <a:effectLst/>
                        </a:rPr>
                        <a:t> </a:t>
                      </a: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114517180"/>
                  </a:ext>
                </a:extLst>
              </a:tr>
              <a:tr h="157165">
                <a:tc>
                  <a:txBody>
                    <a:bodyPr/>
                    <a:lstStyle/>
                    <a:p>
                      <a:pPr marL="0" indent="0">
                        <a:spcAft>
                          <a:spcPts val="0"/>
                        </a:spcAft>
                      </a:pPr>
                      <a:r>
                        <a:rPr lang="en-US" sz="1000" kern="1200" dirty="0">
                          <a:effectLst/>
                        </a:rPr>
                        <a:t>Registration</a:t>
                      </a:r>
                      <a:endParaRPr lang="en-AU" sz="1000" b="1" kern="1200" dirty="0">
                        <a:solidFill>
                          <a:schemeClr val="lt1"/>
                        </a:solidFill>
                        <a:effectLst/>
                        <a:latin typeface="+mn-lt"/>
                        <a:ea typeface="+mn-ea"/>
                        <a:cs typeface="+mn-cs"/>
                      </a:endParaRPr>
                    </a:p>
                  </a:txBody>
                  <a:tcPr marL="59552" marR="59552" marT="0" marB="0"/>
                </a:tc>
                <a:tc>
                  <a:txBody>
                    <a:bodyPr/>
                    <a:lstStyle/>
                    <a:p>
                      <a:pPr>
                        <a:spcAft>
                          <a:spcPts val="0"/>
                        </a:spcAft>
                      </a:pPr>
                      <a:r>
                        <a:rPr lang="en-US" sz="1000" dirty="0">
                          <a:effectLst/>
                        </a:rPr>
                        <a:t>While issues with definition of ‘political expenditure’ and disproportionate penalties, act of registration not complicated</a:t>
                      </a:r>
                    </a:p>
                    <a:p>
                      <a:pPr>
                        <a:spcAft>
                          <a:spcPts val="0"/>
                        </a:spcAft>
                      </a:pP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2436857334"/>
                  </a:ext>
                </a:extLst>
              </a:tr>
              <a:tr h="628658">
                <a:tc>
                  <a:txBody>
                    <a:bodyPr/>
                    <a:lstStyle/>
                    <a:p>
                      <a:pPr marL="0" indent="0">
                        <a:spcAft>
                          <a:spcPts val="0"/>
                        </a:spcAft>
                      </a:pPr>
                      <a:r>
                        <a:rPr lang="en-US" sz="1000" kern="1200" dirty="0">
                          <a:effectLst/>
                        </a:rPr>
                        <a:t>Disclosure obligations</a:t>
                      </a:r>
                      <a:endParaRPr lang="en-AU" sz="1000" b="1" kern="1200" dirty="0">
                        <a:solidFill>
                          <a:schemeClr val="lt1"/>
                        </a:solidFill>
                        <a:effectLst/>
                        <a:latin typeface="+mn-lt"/>
                        <a:ea typeface="+mn-ea"/>
                        <a:cs typeface="+mn-cs"/>
                      </a:endParaRPr>
                    </a:p>
                  </a:txBody>
                  <a:tcPr marL="59552" marR="59552" marT="0" marB="0"/>
                </a:tc>
                <a:tc>
                  <a:txBody>
                    <a:bodyPr/>
                    <a:lstStyle/>
                    <a:p>
                      <a:pPr marL="342900" lvl="0" indent="-342900">
                        <a:spcAft>
                          <a:spcPts val="0"/>
                        </a:spcAft>
                        <a:buFont typeface="Symbol" panose="05050102010706020507" pitchFamily="18" charset="2"/>
                        <a:buChar char=""/>
                      </a:pPr>
                      <a:r>
                        <a:rPr lang="en-US" sz="1000">
                          <a:effectLst/>
                        </a:rPr>
                        <a:t>Already exists since 2006: but high levels of non-compliance? </a:t>
                      </a:r>
                      <a:r>
                        <a:rPr lang="en-US" sz="1000" u="sng">
                          <a:effectLst/>
                          <a:hlinkClick r:id="rId2"/>
                        </a:rPr>
                        <a:t>“I’m meant to know I’m subject to a law I didn’t know I was subject to?”</a:t>
                      </a:r>
                      <a:endParaRPr lang="en-AU" sz="1000">
                        <a:effectLst/>
                      </a:endParaRPr>
                    </a:p>
                    <a:p>
                      <a:pPr marL="342900" lvl="0" indent="-342900">
                        <a:spcAft>
                          <a:spcPts val="0"/>
                        </a:spcAft>
                        <a:buFont typeface="Symbol" panose="05050102010706020507" pitchFamily="18" charset="2"/>
                        <a:buChar char=""/>
                      </a:pPr>
                      <a:r>
                        <a:rPr lang="en-US" sz="1000">
                          <a:effectLst/>
                        </a:rPr>
                        <a:t>Issues re: i) ‘senior staff’; ii) auditor’s report (but also required under Australian Charities etc Act for registered charities with annual revenue of $1 million and over).</a:t>
                      </a:r>
                      <a:endParaRPr lang="en-AU" sz="100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1922231829"/>
                  </a:ext>
                </a:extLst>
              </a:tr>
              <a:tr h="628658">
                <a:tc>
                  <a:txBody>
                    <a:bodyPr/>
                    <a:lstStyle/>
                    <a:p>
                      <a:pPr marL="0" indent="0">
                        <a:spcAft>
                          <a:spcPts val="0"/>
                        </a:spcAft>
                      </a:pPr>
                      <a:r>
                        <a:rPr lang="en-US" sz="1000" kern="1200" dirty="0">
                          <a:effectLst/>
                        </a:rPr>
                        <a:t>Restrictions on ‘foreign’ political donations</a:t>
                      </a:r>
                      <a:endParaRPr lang="en-AU" sz="1000" b="1" kern="1200" dirty="0">
                        <a:solidFill>
                          <a:schemeClr val="lt1"/>
                        </a:solidFill>
                        <a:effectLst/>
                        <a:latin typeface="+mn-lt"/>
                        <a:ea typeface="+mn-ea"/>
                        <a:cs typeface="+mn-cs"/>
                      </a:endParaRPr>
                    </a:p>
                  </a:txBody>
                  <a:tcPr marL="59552" marR="59552" marT="0" marB="0"/>
                </a:tc>
                <a:tc>
                  <a:txBody>
                    <a:bodyPr/>
                    <a:lstStyle/>
                    <a:p>
                      <a:pPr marL="342900" lvl="0" indent="-342900">
                        <a:spcAft>
                          <a:spcPts val="0"/>
                        </a:spcAft>
                        <a:buFont typeface="Symbol" panose="05050102010706020507" pitchFamily="18" charset="2"/>
                        <a:buChar char=""/>
                      </a:pPr>
                      <a:r>
                        <a:rPr lang="en-US" sz="1000">
                          <a:effectLst/>
                        </a:rPr>
                        <a:t>Would not seem to be a difficulty with restrictions relating to:</a:t>
                      </a:r>
                      <a:endParaRPr lang="en-AU" sz="1000">
                        <a:effectLst/>
                      </a:endParaRPr>
                    </a:p>
                    <a:p>
                      <a:pPr marL="342900" lvl="0" indent="-342900">
                        <a:spcAft>
                          <a:spcPts val="0"/>
                        </a:spcAft>
                        <a:buFont typeface="Wingdings" panose="05000000000000000000" pitchFamily="2" charset="2"/>
                        <a:buChar char=""/>
                      </a:pPr>
                      <a:r>
                        <a:rPr lang="en-US" sz="1000">
                          <a:effectLst/>
                        </a:rPr>
                        <a:t>Foreign bank accounts etc;</a:t>
                      </a:r>
                      <a:endParaRPr lang="en-AU" sz="1000">
                        <a:effectLst/>
                      </a:endParaRPr>
                    </a:p>
                    <a:p>
                      <a:pPr marL="342900" lvl="0" indent="-342900">
                        <a:spcAft>
                          <a:spcPts val="0"/>
                        </a:spcAft>
                        <a:buFont typeface="Wingdings" panose="05000000000000000000" pitchFamily="2" charset="2"/>
                        <a:buChar char=""/>
                      </a:pPr>
                      <a:r>
                        <a:rPr lang="en-US" sz="1000">
                          <a:effectLst/>
                        </a:rPr>
                        <a:t>Foreign governments.</a:t>
                      </a:r>
                      <a:endParaRPr lang="en-AU" sz="1000">
                        <a:effectLst/>
                      </a:endParaRPr>
                    </a:p>
                    <a:p>
                      <a:pPr marL="342900" lvl="0" indent="-342900">
                        <a:spcAft>
                          <a:spcPts val="0"/>
                        </a:spcAft>
                        <a:buFont typeface="Symbol" panose="05050102010706020507" pitchFamily="18" charset="2"/>
                        <a:buChar char=""/>
                      </a:pPr>
                      <a:r>
                        <a:rPr lang="en-US" sz="1000">
                          <a:effectLst/>
                        </a:rPr>
                        <a:t>Real difficulty from restrictions relating to non-allowable donors other than foreign governments.</a:t>
                      </a:r>
                      <a:endParaRPr lang="en-AU" sz="100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1840309757"/>
                  </a:ext>
                </a:extLst>
              </a:tr>
              <a:tr h="478999">
                <a:tc>
                  <a:txBody>
                    <a:bodyPr/>
                    <a:lstStyle/>
                    <a:p>
                      <a:pPr marL="0" indent="0">
                        <a:spcAft>
                          <a:spcPts val="0"/>
                        </a:spcAft>
                      </a:pPr>
                      <a:r>
                        <a:rPr lang="en-US" sz="1000" kern="1200" dirty="0">
                          <a:effectLst/>
                        </a:rPr>
                        <a:t>Interaction with obligations under the Australian Charities and Not-for-Profits Commission Act 2012 (</a:t>
                      </a:r>
                      <a:r>
                        <a:rPr lang="en-US" sz="1000" kern="1200" dirty="0" err="1">
                          <a:effectLst/>
                        </a:rPr>
                        <a:t>Cth</a:t>
                      </a:r>
                      <a:r>
                        <a:rPr lang="en-US" sz="1000" kern="1200" dirty="0">
                          <a:effectLst/>
                        </a:rPr>
                        <a:t>);</a:t>
                      </a:r>
                      <a:endParaRPr lang="en-AU" sz="1000" b="1" kern="1200" dirty="0">
                        <a:solidFill>
                          <a:schemeClr val="lt1"/>
                        </a:solidFill>
                        <a:effectLst/>
                        <a:latin typeface="+mn-lt"/>
                        <a:ea typeface="+mn-ea"/>
                        <a:cs typeface="+mn-cs"/>
                      </a:endParaRPr>
                    </a:p>
                  </a:txBody>
                  <a:tcPr marL="59552" marR="59552" marT="0" marB="0"/>
                </a:tc>
                <a:tc>
                  <a:txBody>
                    <a:bodyPr/>
                    <a:lstStyle/>
                    <a:p>
                      <a:pPr marL="342900" lvl="0" indent="-342900">
                        <a:spcAft>
                          <a:spcPts val="0"/>
                        </a:spcAft>
                        <a:buFont typeface="Symbol" panose="05050102010706020507" pitchFamily="18" charset="2"/>
                        <a:buChar char=""/>
                      </a:pPr>
                      <a:r>
                        <a:rPr lang="en-US" sz="1000" dirty="0">
                          <a:effectLst/>
                        </a:rPr>
                        <a:t>Greater degree of alignment desirable but two distinct regulatory regimes</a:t>
                      </a:r>
                      <a:endParaRPr lang="en-AU" sz="1000" dirty="0">
                        <a:effectLst/>
                      </a:endParaRPr>
                    </a:p>
                    <a:p>
                      <a:pPr marL="342900" lvl="0" indent="-342900">
                        <a:spcAft>
                          <a:spcPts val="0"/>
                        </a:spcAft>
                        <a:buFont typeface="Symbol" panose="05050102010706020507" pitchFamily="18" charset="2"/>
                        <a:buChar char=""/>
                      </a:pPr>
                      <a:r>
                        <a:rPr lang="en-US" sz="1000" dirty="0">
                          <a:effectLst/>
                        </a:rPr>
                        <a:t>Present obligations Australian Charities </a:t>
                      </a:r>
                      <a:r>
                        <a:rPr lang="en-US" sz="1000" dirty="0" err="1">
                          <a:effectLst/>
                        </a:rPr>
                        <a:t>etc</a:t>
                      </a:r>
                      <a:r>
                        <a:rPr lang="en-US" sz="1000" dirty="0">
                          <a:effectLst/>
                        </a:rPr>
                        <a:t> Act overlap with disclosure obligations – reducing compliance burden</a:t>
                      </a: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187199312"/>
                  </a:ext>
                </a:extLst>
              </a:tr>
              <a:tr h="157165">
                <a:tc>
                  <a:txBody>
                    <a:bodyPr/>
                    <a:lstStyle/>
                    <a:p>
                      <a:pPr marL="457200">
                        <a:spcAft>
                          <a:spcPts val="0"/>
                        </a:spcAft>
                      </a:pPr>
                      <a:r>
                        <a:rPr lang="en-US" sz="1000" dirty="0">
                          <a:effectLst/>
                        </a:rPr>
                        <a:t> </a:t>
                      </a:r>
                      <a:endParaRPr lang="en-AU" sz="1000" i="1"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tc>
                  <a:txBody>
                    <a:bodyPr/>
                    <a:lstStyle/>
                    <a:p>
                      <a:pPr marL="457200">
                        <a:spcAft>
                          <a:spcPts val="0"/>
                        </a:spcAft>
                      </a:pPr>
                      <a:r>
                        <a:rPr lang="en-US" sz="1000">
                          <a:effectLst/>
                        </a:rPr>
                        <a:t> </a:t>
                      </a:r>
                      <a:endParaRPr lang="en-AU" sz="100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2979200039"/>
                  </a:ext>
                </a:extLst>
              </a:tr>
              <a:tr h="942987">
                <a:tc>
                  <a:txBody>
                    <a:bodyPr/>
                    <a:lstStyle/>
                    <a:p>
                      <a:pPr>
                        <a:spcAft>
                          <a:spcPts val="0"/>
                        </a:spcAft>
                      </a:pPr>
                      <a:r>
                        <a:rPr lang="en-US" sz="1000" dirty="0">
                          <a:effectLst/>
                        </a:rPr>
                        <a:t>Many registered charities rely upon ‘foreign’ funding for political advocacy</a:t>
                      </a:r>
                      <a:endParaRPr lang="en-AU" sz="1000" dirty="0">
                        <a:effectLst/>
                      </a:endParaRPr>
                    </a:p>
                    <a:p>
                      <a:pPr marL="457200">
                        <a:spcAft>
                          <a:spcPts val="0"/>
                        </a:spcAft>
                      </a:pPr>
                      <a:r>
                        <a:rPr lang="en-US" sz="1000" dirty="0">
                          <a:effectLst/>
                        </a:rPr>
                        <a:t> </a:t>
                      </a:r>
                      <a:endParaRPr lang="en-AU" sz="1000" i="1"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tc>
                  <a:txBody>
                    <a:bodyPr/>
                    <a:lstStyle/>
                    <a:p>
                      <a:pPr marL="342900" lvl="0" indent="-342900">
                        <a:spcAft>
                          <a:spcPts val="0"/>
                        </a:spcAft>
                        <a:buFont typeface="Symbol" panose="05050102010706020507" pitchFamily="18" charset="2"/>
                        <a:buChar char=""/>
                      </a:pPr>
                      <a:r>
                        <a:rPr lang="en-US" sz="1000" dirty="0">
                          <a:effectLst/>
                        </a:rPr>
                        <a:t>Has not been expressly acknowledge but seems to be the case</a:t>
                      </a:r>
                      <a:endParaRPr lang="en-AU" sz="1000" dirty="0">
                        <a:effectLst/>
                      </a:endParaRPr>
                    </a:p>
                    <a:p>
                      <a:pPr marL="342900" lvl="0" indent="-342900">
                        <a:spcAft>
                          <a:spcPts val="0"/>
                        </a:spcAft>
                        <a:buFont typeface="Symbol" panose="05050102010706020507" pitchFamily="18" charset="2"/>
                        <a:buChar char=""/>
                      </a:pPr>
                      <a:r>
                        <a:rPr lang="en-US" sz="1000" dirty="0">
                          <a:effectLst/>
                        </a:rPr>
                        <a:t>If so, reason at least to postpone adoption of the Bill until its direct impact on funding sources of charity sector ascertained</a:t>
                      </a:r>
                      <a:endParaRPr lang="en-AU" sz="1000" dirty="0">
                        <a:effectLst/>
                      </a:endParaRPr>
                    </a:p>
                    <a:p>
                      <a:pPr marL="342900" lvl="0" indent="-342900">
                        <a:spcAft>
                          <a:spcPts val="0"/>
                        </a:spcAft>
                        <a:buFont typeface="Symbol" panose="05050102010706020507" pitchFamily="18" charset="2"/>
                        <a:buChar char=""/>
                      </a:pPr>
                      <a:r>
                        <a:rPr lang="en-US" sz="1000" dirty="0">
                          <a:effectLst/>
                        </a:rPr>
                        <a:t>But such dependence raises serious questions as to the health of the charity sector, the impact of ‘foreign’ funding on its advocacy and the consequences for Australia’s democracy: Who is behind ‘international philanthropy’? What are their agendas?</a:t>
                      </a:r>
                    </a:p>
                    <a:p>
                      <a:pPr marL="0" lvl="0" indent="0">
                        <a:spcAft>
                          <a:spcPts val="0"/>
                        </a:spcAft>
                        <a:buFont typeface="Symbol" panose="05050102010706020507" pitchFamily="18" charset="2"/>
                        <a:buNone/>
                      </a:pPr>
                      <a:endParaRPr lang="en-AU"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9552" marR="59552" marT="0" marB="0"/>
                </a:tc>
                <a:extLst>
                  <a:ext uri="{0D108BD9-81ED-4DB2-BD59-A6C34878D82A}">
                    <a16:rowId xmlns:a16="http://schemas.microsoft.com/office/drawing/2014/main" val="738102159"/>
                  </a:ext>
                </a:extLst>
              </a:tr>
            </a:tbl>
          </a:graphicData>
        </a:graphic>
      </p:graphicFrame>
    </p:spTree>
    <p:extLst>
      <p:ext uri="{BB962C8B-B14F-4D97-AF65-F5344CB8AC3E}">
        <p14:creationId xmlns:p14="http://schemas.microsoft.com/office/powerpoint/2010/main" val="3685485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 Bill intended to stifle the charity sector?</a:t>
            </a:r>
          </a:p>
        </p:txBody>
      </p:sp>
      <p:sp>
        <p:nvSpPr>
          <p:cNvPr id="3" name="Content Placeholder 2"/>
          <p:cNvSpPr>
            <a:spLocks noGrp="1"/>
          </p:cNvSpPr>
          <p:nvPr>
            <p:ph idx="1"/>
          </p:nvPr>
        </p:nvSpPr>
        <p:spPr/>
        <p:txBody>
          <a:bodyPr>
            <a:normAutofit fontScale="85000" lnSpcReduction="10000"/>
          </a:bodyPr>
          <a:lstStyle/>
          <a:p>
            <a:pPr marL="0" indent="0">
              <a:buNone/>
            </a:pPr>
            <a:r>
              <a:rPr lang="en-US" i="1" dirty="0"/>
              <a:t>St Vincent de Paul Society National Council’s submission:</a:t>
            </a:r>
            <a:endParaRPr lang="en-AU" dirty="0"/>
          </a:p>
          <a:p>
            <a:pPr marL="0" indent="0">
              <a:buNone/>
            </a:pPr>
            <a:r>
              <a:rPr lang="en-US" dirty="0"/>
              <a:t>	Organisations, such as the St Vincent de Paul Society, 	that campaign on issues of poverty are nearly always 	critical of certain policies of the government of the 	day. This is because our front-line charity work makes 	us sensitive to issues of justice that need to be 	addressed. As such, there is always a temptation for 	governments to curtail the voice of charities. </a:t>
            </a:r>
            <a:r>
              <a:rPr lang="en-US" i="1" dirty="0"/>
              <a:t>We 	believe that this is one of the disguised agendas at 	play in this Bill</a:t>
            </a:r>
            <a:r>
              <a:rPr lang="en-US" dirty="0"/>
              <a:t> (emphasis added).</a:t>
            </a:r>
          </a:p>
        </p:txBody>
      </p:sp>
    </p:spTree>
    <p:extLst>
      <p:ext uri="{BB962C8B-B14F-4D97-AF65-F5344CB8AC3E}">
        <p14:creationId xmlns:p14="http://schemas.microsoft.com/office/powerpoint/2010/main" val="1921294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Does the Bill stifle the political advocacy of charities? </a:t>
            </a:r>
            <a:endParaRPr lang="en-US" sz="3200" dirty="0"/>
          </a:p>
        </p:txBody>
      </p:sp>
      <p:sp>
        <p:nvSpPr>
          <p:cNvPr id="3" name="Content Placeholder 2"/>
          <p:cNvSpPr>
            <a:spLocks noGrp="1"/>
          </p:cNvSpPr>
          <p:nvPr>
            <p:ph idx="1"/>
          </p:nvPr>
        </p:nvSpPr>
        <p:spPr>
          <a:xfrm>
            <a:off x="457200" y="1257732"/>
            <a:ext cx="8229600" cy="4868431"/>
          </a:xfrm>
        </p:spPr>
        <p:txBody>
          <a:bodyPr>
            <a:noAutofit/>
          </a:bodyPr>
          <a:lstStyle/>
          <a:p>
            <a:pPr>
              <a:lnSpc>
                <a:spcPct val="90000"/>
              </a:lnSpc>
            </a:pPr>
            <a:r>
              <a:rPr lang="en-US" sz="2000" dirty="0"/>
              <a:t>Yes through:</a:t>
            </a:r>
          </a:p>
          <a:p>
            <a:pPr>
              <a:lnSpc>
                <a:spcPct val="90000"/>
              </a:lnSpc>
              <a:buFont typeface="Wingdings" charset="2"/>
              <a:buChar char="Ø"/>
            </a:pPr>
            <a:r>
              <a:rPr lang="en-US" sz="2000" dirty="0"/>
              <a:t> imprecision of definition of ‘political expenditure’</a:t>
            </a:r>
          </a:p>
          <a:p>
            <a:pPr>
              <a:lnSpc>
                <a:spcPct val="90000"/>
              </a:lnSpc>
              <a:buFont typeface="Wingdings" charset="2"/>
              <a:buChar char="Ø"/>
            </a:pPr>
            <a:r>
              <a:rPr lang="en-US" sz="2000" dirty="0"/>
              <a:t> prohibition relating to non-allowable donors other than foreign governments</a:t>
            </a:r>
          </a:p>
          <a:p>
            <a:pPr>
              <a:lnSpc>
                <a:spcPct val="90000"/>
              </a:lnSpc>
              <a:buFont typeface="Wingdings" charset="2"/>
              <a:buChar char="Ø"/>
            </a:pPr>
            <a:r>
              <a:rPr lang="en-US" sz="2000" dirty="0"/>
              <a:t>reliance of the charity sector on ‘foreign’ funding.</a:t>
            </a:r>
          </a:p>
          <a:p>
            <a:pPr>
              <a:lnSpc>
                <a:spcPct val="90000"/>
              </a:lnSpc>
            </a:pPr>
            <a:endParaRPr lang="en-US" sz="2000" dirty="0"/>
          </a:p>
          <a:p>
            <a:pPr>
              <a:lnSpc>
                <a:spcPct val="90000"/>
              </a:lnSpc>
            </a:pPr>
            <a:r>
              <a:rPr lang="en-US" sz="2000" dirty="0"/>
              <a:t>But none of the above justifies complete exemption from political finance laws</a:t>
            </a:r>
          </a:p>
          <a:p>
            <a:pPr>
              <a:lnSpc>
                <a:spcPct val="90000"/>
              </a:lnSpc>
            </a:pPr>
            <a:r>
              <a:rPr lang="en-US" sz="2000" i="1" dirty="0"/>
              <a:t>An exemption will set a dangerous precedent for not regulating  third party spending</a:t>
            </a:r>
          </a:p>
          <a:p>
            <a:pPr marL="0" indent="0">
              <a:lnSpc>
                <a:spcPct val="90000"/>
              </a:lnSpc>
              <a:buNone/>
            </a:pPr>
            <a:r>
              <a:rPr lang="en-US" sz="2000" dirty="0"/>
              <a:t>If charities to be exempted, why not other groups? </a:t>
            </a:r>
            <a:r>
              <a:rPr lang="en-US" sz="2000" dirty="0">
                <a:hlinkClick r:id="rId2"/>
              </a:rPr>
              <a:t>why not businesses</a:t>
            </a:r>
            <a:r>
              <a:rPr lang="en-US" sz="2000" dirty="0"/>
              <a:t>?</a:t>
            </a:r>
          </a:p>
          <a:p>
            <a:pPr marL="0" indent="0">
              <a:lnSpc>
                <a:spcPct val="90000"/>
              </a:lnSpc>
              <a:buNone/>
            </a:pPr>
            <a:endParaRPr lang="en-US" sz="2000" dirty="0"/>
          </a:p>
          <a:p>
            <a:pPr>
              <a:lnSpc>
                <a:spcPct val="90000"/>
              </a:lnSpc>
            </a:pPr>
            <a:r>
              <a:rPr lang="en-US" sz="2000" i="1" dirty="0"/>
              <a:t>General measures can sometime more effectively address specific concerns:</a:t>
            </a:r>
          </a:p>
          <a:p>
            <a:pPr marL="0" indent="0">
              <a:lnSpc>
                <a:spcPct val="90000"/>
              </a:lnSpc>
              <a:buNone/>
            </a:pPr>
            <a:r>
              <a:rPr lang="en-US" sz="2000" dirty="0"/>
              <a:t>Recommendations re much higher thresholds and not proceeding with restrictions relating to non-allowable donors other than foreign governments will go very long way to address concerns re impact on charities</a:t>
            </a:r>
          </a:p>
        </p:txBody>
      </p:sp>
    </p:spTree>
    <p:extLst>
      <p:ext uri="{BB962C8B-B14F-4D97-AF65-F5344CB8AC3E}">
        <p14:creationId xmlns:p14="http://schemas.microsoft.com/office/powerpoint/2010/main" val="125054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Democratic principles</a:t>
            </a:r>
          </a:p>
        </p:txBody>
      </p:sp>
      <p:sp>
        <p:nvSpPr>
          <p:cNvPr id="3" name="Content Placeholder 2"/>
          <p:cNvSpPr>
            <a:spLocks noGrp="1"/>
          </p:cNvSpPr>
          <p:nvPr>
            <p:ph idx="1"/>
          </p:nvPr>
        </p:nvSpPr>
        <p:spPr>
          <a:xfrm>
            <a:off x="457200" y="1210760"/>
            <a:ext cx="8229600" cy="4915404"/>
          </a:xfrm>
        </p:spPr>
        <p:txBody>
          <a:bodyPr>
            <a:noAutofit/>
          </a:bodyPr>
          <a:lstStyle/>
          <a:p>
            <a:pPr marL="0" indent="0">
              <a:buNone/>
            </a:pPr>
            <a:r>
              <a:rPr lang="en-AU" sz="2000" dirty="0"/>
              <a:t>Proposed in Tham, </a:t>
            </a:r>
            <a:r>
              <a:rPr lang="en-AU" sz="2000" i="1" dirty="0"/>
              <a:t>Money and Politics: The democracy we can’t afford </a:t>
            </a:r>
            <a:r>
              <a:rPr lang="en-AU" sz="2000" dirty="0"/>
              <a:t>and </a:t>
            </a:r>
            <a:r>
              <a:rPr lang="en-AU" sz="2000" i="1" dirty="0"/>
              <a:t>Towards a More Democratic Political Funding Regime</a:t>
            </a:r>
            <a:r>
              <a:rPr lang="en-AU" sz="2000" dirty="0"/>
              <a:t> (2010 report for NSWEC):</a:t>
            </a:r>
          </a:p>
          <a:p>
            <a:pPr marL="0" lvl="0" indent="0">
              <a:buNone/>
            </a:pPr>
            <a:r>
              <a:rPr lang="en-AU" sz="2000" dirty="0"/>
              <a:t>1) Protecting the integrity of representative government (including preventing corruption); </a:t>
            </a:r>
          </a:p>
          <a:p>
            <a:pPr marL="0" lvl="0" indent="0">
              <a:buNone/>
            </a:pPr>
            <a:r>
              <a:rPr lang="en-AU" sz="2000" dirty="0"/>
              <a:t>2) Promoting fairness in politics; </a:t>
            </a:r>
          </a:p>
          <a:p>
            <a:pPr marL="0" lvl="0" indent="0">
              <a:buNone/>
            </a:pPr>
            <a:r>
              <a:rPr lang="en-AU" sz="2000" dirty="0"/>
              <a:t>3) Supporting political parties to discharge their democratic functions; </a:t>
            </a:r>
          </a:p>
          <a:p>
            <a:pPr marL="0" lvl="0" indent="0">
              <a:buNone/>
            </a:pPr>
            <a:r>
              <a:rPr lang="en-AU" sz="2000" dirty="0"/>
              <a:t>4) Respecting political freedoms (in particular, freedom of political expression and freedom of political association). </a:t>
            </a:r>
          </a:p>
          <a:p>
            <a:endParaRPr lang="en-AU" sz="2000" dirty="0"/>
          </a:p>
          <a:p>
            <a:pPr lvl="0"/>
            <a:r>
              <a:rPr lang="en-AU" sz="2000" dirty="0"/>
              <a:t>Endorsed by NSW Joint Standing Committee on Electoral Matters, </a:t>
            </a:r>
            <a:r>
              <a:rPr lang="en-AU" sz="2000" i="1" dirty="0"/>
              <a:t>Public Funding of Election Campaigns </a:t>
            </a:r>
            <a:r>
              <a:rPr lang="en-AU" sz="2000" dirty="0"/>
              <a:t>(2010) as object clause</a:t>
            </a:r>
          </a:p>
          <a:p>
            <a:pPr lvl="0"/>
            <a:r>
              <a:rPr lang="en-AU" sz="2000" dirty="0"/>
              <a:t>Endorsed by then NSW Electoral Commissioner, Colin Barry</a:t>
            </a:r>
          </a:p>
          <a:p>
            <a:r>
              <a:rPr lang="en-AU" sz="2000" dirty="0"/>
              <a:t>Reflected in section 4A (Objects of the Act) of </a:t>
            </a:r>
            <a:r>
              <a:rPr lang="en-AU" sz="2000" i="1" dirty="0"/>
              <a:t>Election Funding, Expenditure and Disclosures Act 1981 </a:t>
            </a:r>
            <a:r>
              <a:rPr lang="en-AU" sz="2000" dirty="0"/>
              <a:t>(Cth) </a:t>
            </a:r>
            <a:endParaRPr lang="en-US" sz="2000" dirty="0"/>
          </a:p>
          <a:p>
            <a:endParaRPr lang="en-US" sz="2000" dirty="0"/>
          </a:p>
        </p:txBody>
      </p:sp>
    </p:spTree>
    <p:extLst>
      <p:ext uri="{BB962C8B-B14F-4D97-AF65-F5344CB8AC3E}">
        <p14:creationId xmlns:p14="http://schemas.microsoft.com/office/powerpoint/2010/main" val="57111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An integrated scheme for regulating political expenditure of organisations</a:t>
            </a:r>
          </a:p>
        </p:txBody>
      </p:sp>
      <p:graphicFrame>
        <p:nvGraphicFramePr>
          <p:cNvPr id="3" name="Table 2"/>
          <p:cNvGraphicFramePr>
            <a:graphicFrameLocks noGrp="1"/>
          </p:cNvGraphicFramePr>
          <p:nvPr>
            <p:extLst>
              <p:ext uri="{D42A27DB-BD31-4B8C-83A1-F6EECF244321}">
                <p14:modId xmlns:p14="http://schemas.microsoft.com/office/powerpoint/2010/main" val="3622891205"/>
              </p:ext>
            </p:extLst>
          </p:nvPr>
        </p:nvGraphicFramePr>
        <p:xfrm>
          <a:off x="894735" y="2320414"/>
          <a:ext cx="7334865" cy="2172926"/>
        </p:xfrm>
        <a:graphic>
          <a:graphicData uri="http://schemas.openxmlformats.org/drawingml/2006/table">
            <a:tbl>
              <a:tblPr firstRow="1" firstCol="1" bandRow="1">
                <a:tableStyleId>{5940675A-B579-460E-94D1-54222C63F5DA}</a:tableStyleId>
              </a:tblPr>
              <a:tblGrid>
                <a:gridCol w="1986783">
                  <a:extLst>
                    <a:ext uri="{9D8B030D-6E8A-4147-A177-3AD203B41FA5}">
                      <a16:colId xmlns:a16="http://schemas.microsoft.com/office/drawing/2014/main" val="4217852976"/>
                    </a:ext>
                  </a:extLst>
                </a:gridCol>
                <a:gridCol w="3018619">
                  <a:extLst>
                    <a:ext uri="{9D8B030D-6E8A-4147-A177-3AD203B41FA5}">
                      <a16:colId xmlns:a16="http://schemas.microsoft.com/office/drawing/2014/main" val="772978804"/>
                    </a:ext>
                  </a:extLst>
                </a:gridCol>
                <a:gridCol w="2329463">
                  <a:extLst>
                    <a:ext uri="{9D8B030D-6E8A-4147-A177-3AD203B41FA5}">
                      <a16:colId xmlns:a16="http://schemas.microsoft.com/office/drawing/2014/main" val="135593978"/>
                    </a:ext>
                  </a:extLst>
                </a:gridCol>
              </a:tblGrid>
              <a:tr h="501444">
                <a:tc>
                  <a:txBody>
                    <a:bodyPr/>
                    <a:lstStyle/>
                    <a:p>
                      <a:pPr algn="ctr">
                        <a:spcAft>
                          <a:spcPts val="0"/>
                        </a:spcAft>
                      </a:pPr>
                      <a:r>
                        <a:rPr lang="en-US" sz="1050" b="1" dirty="0">
                          <a:effectLst/>
                        </a:rPr>
                        <a:t>Category of political organization</a:t>
                      </a:r>
                      <a:endParaRPr lang="en-AU"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n-US" sz="1050" b="1" dirty="0">
                          <a:effectLst/>
                        </a:rPr>
                        <a:t>Activity providing rationale for regulation</a:t>
                      </a:r>
                      <a:endParaRPr lang="en-AU"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gn="ctr">
                        <a:spcAft>
                          <a:spcPts val="0"/>
                        </a:spcAft>
                      </a:pPr>
                      <a:r>
                        <a:rPr lang="en-US" sz="1050" b="1" dirty="0">
                          <a:effectLst/>
                        </a:rPr>
                        <a:t>Level of regulation as compared to that applying to political parties</a:t>
                      </a:r>
                      <a:endParaRPr lang="en-AU"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74727813"/>
                  </a:ext>
                </a:extLst>
              </a:tr>
              <a:tr h="265470">
                <a:tc>
                  <a:txBody>
                    <a:bodyPr/>
                    <a:lstStyle/>
                    <a:p>
                      <a:pPr>
                        <a:spcAft>
                          <a:spcPts val="0"/>
                        </a:spcAft>
                      </a:pPr>
                      <a:r>
                        <a:rPr lang="en-US" sz="1050">
                          <a:effectLst/>
                        </a:rPr>
                        <a:t>Political parties</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Standing for office – including to form government</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 </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27462130"/>
                  </a:ext>
                </a:extLst>
              </a:tr>
              <a:tr h="275303">
                <a:tc>
                  <a:txBody>
                    <a:bodyPr/>
                    <a:lstStyle/>
                    <a:p>
                      <a:pPr>
                        <a:spcAft>
                          <a:spcPts val="0"/>
                        </a:spcAft>
                      </a:pPr>
                      <a:r>
                        <a:rPr lang="en-US" sz="1050">
                          <a:effectLst/>
                        </a:rPr>
                        <a:t>Associated entities</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De facto extension of political party</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Same</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88844753"/>
                  </a:ext>
                </a:extLst>
              </a:tr>
              <a:tr h="580103">
                <a:tc>
                  <a:txBody>
                    <a:bodyPr/>
                    <a:lstStyle/>
                    <a:p>
                      <a:pPr>
                        <a:spcAft>
                          <a:spcPts val="0"/>
                        </a:spcAft>
                      </a:pPr>
                      <a:r>
                        <a:rPr lang="en-US" sz="1050">
                          <a:effectLst/>
                        </a:rPr>
                        <a:t>Political campaigner</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Influence through political expenditure comparable to established political parties with parliamentary representation</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a:effectLst/>
                        </a:rPr>
                        <a:t>Similar</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64209498"/>
                  </a:ext>
                </a:extLst>
              </a:tr>
              <a:tr h="550606">
                <a:tc>
                  <a:txBody>
                    <a:bodyPr/>
                    <a:lstStyle/>
                    <a:p>
                      <a:pPr>
                        <a:spcAft>
                          <a:spcPts val="0"/>
                        </a:spcAft>
                      </a:pPr>
                      <a:r>
                        <a:rPr lang="en-US" sz="1050">
                          <a:effectLst/>
                        </a:rPr>
                        <a:t>Third party campaigner</a:t>
                      </a:r>
                      <a:endParaRPr lang="en-AU"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dirty="0">
                          <a:effectLst/>
                        </a:rPr>
                        <a:t>Influence through significant political expenditure</a:t>
                      </a:r>
                      <a:endParaRPr lang="en-A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sz="1050" dirty="0">
                          <a:effectLst/>
                        </a:rPr>
                        <a:t>Less</a:t>
                      </a:r>
                      <a:endParaRPr lang="en-AU"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46978087"/>
                  </a:ext>
                </a:extLst>
              </a:tr>
            </a:tbl>
          </a:graphicData>
        </a:graphic>
      </p:graphicFrame>
    </p:spTree>
    <p:extLst>
      <p:ext uri="{BB962C8B-B14F-4D97-AF65-F5344CB8AC3E}">
        <p14:creationId xmlns:p14="http://schemas.microsoft.com/office/powerpoint/2010/main" val="245459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a:t>Why regulate third party political spending?</a:t>
            </a:r>
          </a:p>
        </p:txBody>
      </p:sp>
      <p:sp>
        <p:nvSpPr>
          <p:cNvPr id="4" name="Content Placeholder 3"/>
          <p:cNvSpPr>
            <a:spLocks noGrp="1"/>
          </p:cNvSpPr>
          <p:nvPr>
            <p:ph idx="1"/>
          </p:nvPr>
        </p:nvSpPr>
        <p:spPr>
          <a:xfrm>
            <a:off x="457200" y="1139538"/>
            <a:ext cx="8229600" cy="4986625"/>
          </a:xfrm>
        </p:spPr>
        <p:txBody>
          <a:bodyPr>
            <a:noAutofit/>
          </a:bodyPr>
          <a:lstStyle/>
          <a:p>
            <a:pPr marL="457200" lvl="0" indent="-457200">
              <a:buAutoNum type="arabicParenR"/>
            </a:pPr>
            <a:r>
              <a:rPr lang="en-AU" sz="1600" dirty="0"/>
              <a:t>Protecting the integrity of representative government (including preventing corruption)</a:t>
            </a:r>
          </a:p>
          <a:p>
            <a:pPr marL="0" lvl="0" indent="0">
              <a:buNone/>
            </a:pPr>
            <a:r>
              <a:rPr lang="en-AU" sz="1600" i="1" dirty="0"/>
              <a:t>Third party spending as potential corrupting force:</a:t>
            </a:r>
          </a:p>
          <a:p>
            <a:pPr marL="0" lvl="0" indent="0">
              <a:buNone/>
            </a:pPr>
            <a:r>
              <a:rPr lang="en-AU" sz="1600" i="1" dirty="0"/>
              <a:t>e.g. Pharmacy Guild of Australia: </a:t>
            </a:r>
            <a:r>
              <a:rPr lang="en-US" sz="1600" dirty="0">
                <a:hlinkClick r:id="rId2"/>
              </a:rPr>
              <a:t>"There's always been a fear that if they ran a campaign they could bring a government down"</a:t>
            </a:r>
            <a:endParaRPr lang="en-AU" sz="1600" i="1" dirty="0"/>
          </a:p>
          <a:p>
            <a:pPr marL="0" lvl="0" indent="0">
              <a:buNone/>
            </a:pPr>
            <a:r>
              <a:rPr lang="en-AU" sz="1600" i="1" dirty="0"/>
              <a:t>e.g. Banks and Royal Commission</a:t>
            </a:r>
          </a:p>
          <a:p>
            <a:pPr marL="0" lvl="0" indent="0">
              <a:buNone/>
            </a:pPr>
            <a:endParaRPr lang="en-AU" sz="1600" i="1" dirty="0"/>
          </a:p>
          <a:p>
            <a:pPr marL="0" lvl="0" indent="0">
              <a:buNone/>
            </a:pPr>
            <a:r>
              <a:rPr lang="en-AU" sz="1600" dirty="0"/>
              <a:t>2) Promoting fairness in politics</a:t>
            </a:r>
          </a:p>
          <a:p>
            <a:pPr marL="0" lvl="0" indent="0">
              <a:buNone/>
            </a:pPr>
            <a:r>
              <a:rPr lang="en-AU" sz="1600" i="1" dirty="0"/>
              <a:t>Not just concerning who is elected or fairness amongst competitors but also concerns agenda-formation and fairness amongst participants: </a:t>
            </a:r>
          </a:p>
          <a:p>
            <a:pPr marL="0" lvl="0" indent="0">
              <a:buNone/>
            </a:pPr>
            <a:r>
              <a:rPr lang="en-AU" sz="1600" i="1" dirty="0"/>
              <a:t>e.g. ACTU’s Rights at Work; Mineral Council’s campaign against mining tax; Same-sex marriage plebisurvey</a:t>
            </a:r>
          </a:p>
          <a:p>
            <a:pPr marL="0" lvl="0" indent="0">
              <a:buNone/>
            </a:pPr>
            <a:endParaRPr lang="en-AU" sz="1600" i="1" dirty="0"/>
          </a:p>
          <a:p>
            <a:pPr marL="0" lvl="0" indent="0">
              <a:buNone/>
            </a:pPr>
            <a:r>
              <a:rPr lang="en-AU" sz="1600" dirty="0"/>
              <a:t>3) Supporting political parties to discharge their democratic functions </a:t>
            </a:r>
          </a:p>
          <a:p>
            <a:pPr marL="0" lvl="0" indent="0">
              <a:buNone/>
            </a:pPr>
            <a:r>
              <a:rPr lang="en-AU" sz="1600" i="1" dirty="0"/>
              <a:t>Regulating political parties but not significant third parties undermines party system through hydraulics effect (e.g. US system)</a:t>
            </a:r>
          </a:p>
          <a:p>
            <a:pPr marL="0" lvl="0" indent="0">
              <a:buNone/>
            </a:pPr>
            <a:endParaRPr lang="en-AU" sz="1600" dirty="0"/>
          </a:p>
          <a:p>
            <a:pPr marL="0" lvl="0" indent="0">
              <a:buNone/>
            </a:pPr>
            <a:r>
              <a:rPr lang="en-AU" sz="1600" dirty="0"/>
              <a:t>4) Respecting political freedoms (in particular, freedom of political expression and freedom of political association)</a:t>
            </a:r>
          </a:p>
          <a:p>
            <a:pPr marL="0" lvl="0" indent="0">
              <a:buNone/>
            </a:pPr>
            <a:r>
              <a:rPr lang="en-AU" sz="1600" i="1" dirty="0"/>
              <a:t>A close connection with fairness</a:t>
            </a:r>
            <a:r>
              <a:rPr lang="en-AU" sz="1600" dirty="0"/>
              <a:t> </a:t>
            </a:r>
          </a:p>
        </p:txBody>
      </p:sp>
    </p:spTree>
    <p:extLst>
      <p:ext uri="{BB962C8B-B14F-4D97-AF65-F5344CB8AC3E}">
        <p14:creationId xmlns:p14="http://schemas.microsoft.com/office/powerpoint/2010/main" val="27337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justification for regulating third party spending: </a:t>
            </a:r>
            <a:r>
              <a:rPr lang="en-US" sz="3200" b="1" i="1" dirty="0"/>
              <a:t>McCloy</a:t>
            </a:r>
            <a:endParaRPr lang="en-US" sz="3200"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1800" dirty="0"/>
              <a:t>High Court of Australia 2015 decision upholding caps on political donations and ban on property developer etc decisions:</a:t>
            </a:r>
          </a:p>
          <a:p>
            <a:pPr marL="0" indent="0">
              <a:buNone/>
            </a:pPr>
            <a:r>
              <a:rPr lang="en-US" sz="1800" dirty="0"/>
              <a:t>Majority:</a:t>
            </a:r>
          </a:p>
          <a:p>
            <a:pPr marL="0" indent="0">
              <a:buNone/>
            </a:pPr>
            <a:r>
              <a:rPr lang="en-US" sz="1800" dirty="0"/>
              <a:t>	Quid pro quo and clientelistic corruption threaten the quality and integrity of 	governmental decision-making, but the power of money may also pose a threat 	to the </a:t>
            </a:r>
            <a:r>
              <a:rPr lang="en-US" sz="1800" b="1" dirty="0"/>
              <a:t>electoral process itself</a:t>
            </a:r>
            <a:r>
              <a:rPr lang="en-US" sz="1800" dirty="0"/>
              <a:t>.  This phenomenon has been referred to as "war-	chest" corruption.  This form of corruption has been identified, albeit using 	different terminology, as a matter of concern both in Australia and in other liberal 	democracies of the common law tradition.</a:t>
            </a:r>
          </a:p>
          <a:p>
            <a:pPr marL="0" indent="0">
              <a:buNone/>
            </a:pPr>
            <a:endParaRPr lang="en-US" sz="1800" dirty="0"/>
          </a:p>
          <a:p>
            <a:pPr marL="0" indent="0">
              <a:buNone/>
            </a:pPr>
            <a:r>
              <a:rPr lang="en-US" sz="1800" dirty="0"/>
              <a:t>	In </a:t>
            </a:r>
            <a:r>
              <a:rPr lang="en-US" sz="1800" i="1" dirty="0"/>
              <a:t>R (Animal Defenders International) v Secretary of State for Culture, Media and 	Sport</a:t>
            </a:r>
            <a:r>
              <a:rPr lang="en-US" sz="1800" dirty="0"/>
              <a:t>, Lord Bingham of Cornhill said that in a democracy it is highly desirable that 	the </a:t>
            </a:r>
            <a:r>
              <a:rPr lang="en-US" sz="1800" b="1" dirty="0"/>
              <a:t>playing field of public debate be so far as practicable level </a:t>
            </a:r>
            <a:r>
              <a:rPr lang="en-US" sz="1800" dirty="0"/>
              <a:t>and that:</a:t>
            </a:r>
          </a:p>
          <a:p>
            <a:pPr marL="0" indent="0">
              <a:buNone/>
            </a:pPr>
            <a:r>
              <a:rPr lang="en-US" sz="1800" dirty="0"/>
              <a:t>	"This is achieved where, in </a:t>
            </a:r>
            <a:r>
              <a:rPr lang="en-US" sz="1800" b="1" dirty="0"/>
              <a:t>public discussion</a:t>
            </a:r>
            <a:r>
              <a:rPr lang="en-US" sz="1800" dirty="0"/>
              <a:t>, differing views are expressed, 	contradicted, answered and debated.  …  It is not achieved if political parties can, 	in proportion to their resources, buy unlimited opportunities to advertise in the 	most effective media, so that elections become little more than an 	auction.” (emphasis added)</a:t>
            </a:r>
          </a:p>
        </p:txBody>
      </p:sp>
    </p:spTree>
    <p:extLst>
      <p:ext uri="{BB962C8B-B14F-4D97-AF65-F5344CB8AC3E}">
        <p14:creationId xmlns:p14="http://schemas.microsoft.com/office/powerpoint/2010/main" val="3143489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justification for regulating third party spending: </a:t>
            </a:r>
            <a:r>
              <a:rPr lang="en-US" sz="3200" b="1" i="1" dirty="0"/>
              <a:t>Animal Defenders International</a:t>
            </a:r>
            <a:endParaRPr lang="en-US" sz="3200" dirty="0"/>
          </a:p>
        </p:txBody>
      </p:sp>
      <p:sp>
        <p:nvSpPr>
          <p:cNvPr id="3" name="Content Placeholder 2"/>
          <p:cNvSpPr>
            <a:spLocks noGrp="1"/>
          </p:cNvSpPr>
          <p:nvPr>
            <p:ph idx="1"/>
          </p:nvPr>
        </p:nvSpPr>
        <p:spPr/>
        <p:txBody>
          <a:bodyPr>
            <a:noAutofit/>
          </a:bodyPr>
          <a:lstStyle/>
          <a:p>
            <a:pPr marL="0" indent="0">
              <a:buNone/>
            </a:pPr>
            <a:r>
              <a:rPr lang="en-US" sz="1800" i="1" dirty="0"/>
              <a:t>R (Animal Defenders International) v Secretary of State for Culture, Media and Sport</a:t>
            </a:r>
            <a:r>
              <a:rPr lang="en-US" sz="1800" dirty="0"/>
              <a:t> (2008 UK House of Lords) upholding ongoing ban on political broadcasts: </a:t>
            </a:r>
          </a:p>
          <a:p>
            <a:pPr marL="0" indent="0">
              <a:buNone/>
            </a:pPr>
            <a:r>
              <a:rPr lang="en-US" sz="1800" dirty="0"/>
              <a:t>Baroness Hale:</a:t>
            </a:r>
          </a:p>
          <a:p>
            <a:pPr marL="0" indent="0">
              <a:buNone/>
            </a:pPr>
            <a:r>
              <a:rPr lang="en-US" sz="1800" dirty="0"/>
              <a:t>	there was an elephant in the committee room, always there but never mentioned, 	when we heard this case. It was the dominance of advertising, not only in 	elections but also in the </a:t>
            </a:r>
            <a:r>
              <a:rPr lang="en-US" sz="1800" b="1" dirty="0"/>
              <a:t>formation of political opinion</a:t>
            </a:r>
            <a:r>
              <a:rPr lang="en-US" sz="1800" dirty="0"/>
              <a:t>, in the United States of 	America. . . Attempts to regulate campaign spending are struck 	down in the 	name of the First Amendment: “Congress shall make no law . . . abridging the 	freedom of speech, or of the press”: see particularly Buckley v Valeo (1976) 424 	US 1. A fortiori there is no limit to the amount that </a:t>
            </a:r>
            <a:r>
              <a:rPr lang="en-US" sz="1800" b="1" dirty="0"/>
              <a:t>pressure groups </a:t>
            </a:r>
            <a:r>
              <a:rPr lang="en-US" sz="1800" dirty="0"/>
              <a:t>can spend on 	getting their message across in the most powerful and pervasive media available.</a:t>
            </a:r>
          </a:p>
          <a:p>
            <a:pPr marL="0" indent="0">
              <a:buNone/>
            </a:pPr>
            <a:endParaRPr lang="en-AU" sz="1800" dirty="0"/>
          </a:p>
          <a:p>
            <a:pPr marL="0" indent="0">
              <a:buNone/>
            </a:pPr>
            <a:r>
              <a:rPr lang="en-US" sz="1800" i="1" dirty="0"/>
              <a:t>	</a:t>
            </a:r>
            <a:r>
              <a:rPr lang="en-US" sz="1800" dirty="0"/>
              <a:t>In the United Kingdom, and elsewhere in Europe, we do not want our 	Government or </a:t>
            </a:r>
            <a:r>
              <a:rPr lang="en-US" sz="1800" b="1" dirty="0"/>
              <a:t>its policies </a:t>
            </a:r>
            <a:r>
              <a:rPr lang="en-US" sz="1800" dirty="0"/>
              <a:t>to be decided by the highest spenders. Our democracy 	is based upon more than one person one vote. It is based on the view that each 	person has equal value. </a:t>
            </a:r>
          </a:p>
        </p:txBody>
      </p:sp>
    </p:spTree>
    <p:extLst>
      <p:ext uri="{BB962C8B-B14F-4D97-AF65-F5344CB8AC3E}">
        <p14:creationId xmlns:p14="http://schemas.microsoft.com/office/powerpoint/2010/main" val="385823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Justification for regulating third party spending: </a:t>
            </a:r>
            <a:r>
              <a:rPr lang="en-US" sz="3200" b="1" i="1" dirty="0"/>
              <a:t>Harper</a:t>
            </a:r>
            <a:endParaRPr lang="en-US" sz="3200" b="1" dirty="0"/>
          </a:p>
        </p:txBody>
      </p:sp>
      <p:sp>
        <p:nvSpPr>
          <p:cNvPr id="3" name="Content Placeholder 2"/>
          <p:cNvSpPr>
            <a:spLocks noGrp="1"/>
          </p:cNvSpPr>
          <p:nvPr>
            <p:ph idx="1"/>
          </p:nvPr>
        </p:nvSpPr>
        <p:spPr>
          <a:xfrm>
            <a:off x="457200" y="1330476"/>
            <a:ext cx="8229600" cy="4795688"/>
          </a:xfrm>
        </p:spPr>
        <p:txBody>
          <a:bodyPr>
            <a:noAutofit/>
          </a:bodyPr>
          <a:lstStyle/>
          <a:p>
            <a:pPr marL="0" indent="0">
              <a:buNone/>
            </a:pPr>
            <a:r>
              <a:rPr lang="en-AU" sz="1600" i="1" dirty="0"/>
              <a:t>Attorney-General of Canada v Harper </a:t>
            </a:r>
            <a:r>
              <a:rPr lang="en-AU" sz="1600" dirty="0"/>
              <a:t>(2004) (Canadian Supreme Court): in upholding third party spending limits:</a:t>
            </a:r>
          </a:p>
          <a:p>
            <a:pPr marL="0" indent="0">
              <a:buNone/>
            </a:pPr>
            <a:r>
              <a:rPr lang="en-AU" sz="1600" dirty="0"/>
              <a:t>The Court's conception of electoral fairness as reflected in the foregoing principles is consistent with the egalitarian model of elections adopted by Parliament as an essential component of our democratic society. This model is premised on the notion that</a:t>
            </a:r>
            <a:r>
              <a:rPr lang="en-AU" sz="1600" b="1" dirty="0"/>
              <a:t> individuals should have an equal opportunity to participate in the electoral process</a:t>
            </a:r>
            <a:r>
              <a:rPr lang="en-AU" sz="1600" dirty="0"/>
              <a:t>. Under this model, wealth is the main obstacle to equal participation . . . Thus, the egalitarian model promotes an electoral process that requires the wealthy to be prevented from controlling the electoral process to the detriment of others with less economic power. </a:t>
            </a:r>
          </a:p>
          <a:p>
            <a:pPr marL="0" indent="0">
              <a:buNone/>
            </a:pPr>
            <a:r>
              <a:rPr lang="en-AU" sz="1600" dirty="0"/>
              <a:t>. . .</a:t>
            </a:r>
          </a:p>
          <a:p>
            <a:pPr marL="0" indent="0">
              <a:buNone/>
            </a:pPr>
            <a:r>
              <a:rPr lang="en-AU" sz="1600" dirty="0"/>
              <a:t>the State can restrict the </a:t>
            </a:r>
            <a:r>
              <a:rPr lang="en-AU" sz="1600" b="1" dirty="0"/>
              <a:t>voices which dominate the political discourse </a:t>
            </a:r>
            <a:r>
              <a:rPr lang="en-AU" sz="1600" dirty="0"/>
              <a:t>so that others may be heard as well. . . by regulating electoral spending through comprehensive election finance provisions. </a:t>
            </a:r>
            <a:r>
              <a:rPr lang="en-AU" sz="1600" b="1" dirty="0"/>
              <a:t>These provisions seek to create a level playing field for those who wish to engage in the electoral discourse. This, in turn, enables voters to be better informed; no one voice is overwhelmed by another.</a:t>
            </a:r>
          </a:p>
          <a:p>
            <a:pPr marL="0" indent="0">
              <a:buNone/>
            </a:pPr>
            <a:r>
              <a:rPr lang="en-AU" sz="1600" dirty="0"/>
              <a:t>. . .</a:t>
            </a:r>
          </a:p>
          <a:p>
            <a:pPr marL="0" indent="0">
              <a:buNone/>
            </a:pPr>
            <a:r>
              <a:rPr lang="en-AU" sz="1600" dirty="0"/>
              <a:t>What prevents </a:t>
            </a:r>
            <a:r>
              <a:rPr lang="en-AU" sz="1600" b="1" dirty="0"/>
              <a:t>most citizens </a:t>
            </a:r>
            <a:r>
              <a:rPr lang="en-AU" sz="1600" dirty="0"/>
              <a:t>from effectively exercising their right of political free speech . . .is a lack of means, not legislative restrictions. </a:t>
            </a:r>
          </a:p>
          <a:p>
            <a:pPr marL="0" indent="0">
              <a:buNone/>
            </a:pPr>
            <a:r>
              <a:rPr lang="en-AU" sz="1600" dirty="0"/>
              <a:t>(emphasis added).</a:t>
            </a:r>
            <a:endParaRPr lang="en-US" sz="1600" dirty="0"/>
          </a:p>
        </p:txBody>
      </p:sp>
    </p:spTree>
    <p:extLst>
      <p:ext uri="{BB962C8B-B14F-4D97-AF65-F5344CB8AC3E}">
        <p14:creationId xmlns:p14="http://schemas.microsoft.com/office/powerpoint/2010/main" val="77147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Differences b/w political parties &amp; third parties</a:t>
            </a:r>
          </a:p>
        </p:txBody>
      </p:sp>
      <p:sp>
        <p:nvSpPr>
          <p:cNvPr id="3" name="Content Placeholder 2"/>
          <p:cNvSpPr>
            <a:spLocks noGrp="1"/>
          </p:cNvSpPr>
          <p:nvPr>
            <p:ph idx="1"/>
          </p:nvPr>
        </p:nvSpPr>
        <p:spPr>
          <a:xfrm>
            <a:off x="457200" y="1068317"/>
            <a:ext cx="8229600" cy="5057847"/>
          </a:xfrm>
        </p:spPr>
        <p:txBody>
          <a:bodyPr>
            <a:noAutofit/>
          </a:bodyPr>
          <a:lstStyle/>
          <a:p>
            <a:pPr marL="0" lvl="0" indent="0">
              <a:buNone/>
            </a:pPr>
            <a:r>
              <a:rPr lang="en-US" sz="1700" dirty="0"/>
              <a:t>From Tham, </a:t>
            </a:r>
            <a:r>
              <a:rPr lang="en-US" sz="1700" i="1" dirty="0"/>
              <a:t>Establishing a Sustainable Framework for Election Funding and Spending Laws in New South Wales</a:t>
            </a:r>
            <a:r>
              <a:rPr lang="en-US" sz="1700" dirty="0"/>
              <a:t> (2012):</a:t>
            </a:r>
          </a:p>
          <a:p>
            <a:pPr lvl="0"/>
            <a:r>
              <a:rPr lang="en-US" sz="1700" dirty="0"/>
              <a:t>Political parties (or more accurately their candidates) stand for office but not third parties.</a:t>
            </a:r>
            <a:endParaRPr lang="en-AU" sz="1700" dirty="0"/>
          </a:p>
          <a:p>
            <a:pPr lvl="0"/>
            <a:r>
              <a:rPr lang="en-US" sz="1700" dirty="0"/>
              <a:t>Political parties are wholly political organisations whereas third parties tend not to be.</a:t>
            </a:r>
            <a:endParaRPr lang="en-AU" sz="1700" dirty="0"/>
          </a:p>
          <a:p>
            <a:pPr lvl="0"/>
            <a:r>
              <a:rPr lang="en-US" sz="1700" dirty="0"/>
              <a:t>Political parties tend to rely upon donations to fund their campaigns whereas third parties have more varied sources of income.</a:t>
            </a:r>
            <a:endParaRPr lang="en-AU" sz="1700" dirty="0"/>
          </a:p>
          <a:p>
            <a:pPr lvl="0"/>
            <a:r>
              <a:rPr lang="en-US" sz="1700" dirty="0"/>
              <a:t>The campaigns of political parties are invariably electoral campaigns (campaigns directly aimed at influencing voters and electoral outcomes) whereas third parties tend to engage in electoral and non-electoral campaigns.</a:t>
            </a:r>
            <a:endParaRPr lang="en-AU" sz="1700" dirty="0"/>
          </a:p>
          <a:p>
            <a:pPr lvl="0"/>
            <a:r>
              <a:rPr lang="en-US" sz="1700" dirty="0"/>
              <a:t>The electoral campaigns of political parties tend to be based on express party and candidate advocacy whereas the electoral campaigns of third parties tend not to take such a character but rather comprise provision of electoral information and/or issue advocacy.</a:t>
            </a:r>
            <a:endParaRPr lang="en-AU" sz="1700" dirty="0"/>
          </a:p>
          <a:p>
            <a:pPr lvl="0"/>
            <a:r>
              <a:rPr lang="en-US" sz="1700" dirty="0"/>
              <a:t>Because of their multiple organizational purposes, varied sources of income, and the fluid and multi-dimensional character of their campaigns, third parties tend to face a more acute challenge of identifying which funds and spending which are regulated by political funding laws.</a:t>
            </a:r>
            <a:endParaRPr lang="en-AU" sz="1700" dirty="0"/>
          </a:p>
          <a:p>
            <a:pPr marL="0" indent="0">
              <a:buNone/>
            </a:pPr>
            <a:endParaRPr lang="en-US" sz="1700" dirty="0"/>
          </a:p>
        </p:txBody>
      </p:sp>
    </p:spTree>
    <p:extLst>
      <p:ext uri="{BB962C8B-B14F-4D97-AF65-F5344CB8AC3E}">
        <p14:creationId xmlns:p14="http://schemas.microsoft.com/office/powerpoint/2010/main" val="232992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826</TotalTime>
  <Words>2661</Words>
  <Application>Microsoft Office PowerPoint</Application>
  <PresentationFormat>On-screen Show (4:3)</PresentationFormat>
  <Paragraphs>296</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MS Mincho</vt:lpstr>
      <vt:lpstr>Arial</vt:lpstr>
      <vt:lpstr>Calibri</vt:lpstr>
      <vt:lpstr>Cambria</vt:lpstr>
      <vt:lpstr>Symbol</vt:lpstr>
      <vt:lpstr>Times New Roman</vt:lpstr>
      <vt:lpstr>Wingdings</vt:lpstr>
      <vt:lpstr>Office Theme</vt:lpstr>
      <vt:lpstr>Electoral Legislation Amendment (Electoral Funding and Disclosure Reform) Bill 2017 (Cth)</vt:lpstr>
      <vt:lpstr>Key elements of the Bill</vt:lpstr>
      <vt:lpstr>Democratic principles</vt:lpstr>
      <vt:lpstr>An integrated scheme for regulating political expenditure of organisations</vt:lpstr>
      <vt:lpstr>Why regulate third party political spending?</vt:lpstr>
      <vt:lpstr>The justification for regulating third party spending: McCloy</vt:lpstr>
      <vt:lpstr>The justification for regulating third party spending: Animal Defenders International</vt:lpstr>
      <vt:lpstr>Justification for regulating third party spending: Harper</vt:lpstr>
      <vt:lpstr>Differences b/w political parties &amp; third parties</vt:lpstr>
      <vt:lpstr>‘Political expenditure’ and ‘political purpose’</vt:lpstr>
      <vt:lpstr>Recommendations relating to registration scheme for ‘third party campaigners’ and ‘political campaigners’</vt:lpstr>
      <vt:lpstr>Change to definition of ‘associated entity’: proposed section 287H(5)</vt:lpstr>
      <vt:lpstr>Recommendation relating to ‘associated entity’ provisions </vt:lpstr>
      <vt:lpstr>Restrictions relating to ‘foreign’ political donations</vt:lpstr>
      <vt:lpstr>Restrictions relating to gifts from foreign bank accounts</vt:lpstr>
      <vt:lpstr>Restrictions relating to ‘allowable donors’</vt:lpstr>
      <vt:lpstr>Restrictions relating to non-allowable donors that are foreign governments</vt:lpstr>
      <vt:lpstr> Restrictions relating to non-allowable donors other than foreign governments </vt:lpstr>
      <vt:lpstr>Does the Bill address ‘foreign’ interference in Australian politics through political donations?</vt:lpstr>
      <vt:lpstr>Does the Bill stifle the political advocacy of charities? </vt:lpstr>
      <vt:lpstr>Argument One Registered charities acting in the public interest when engaging in political advocacy</vt:lpstr>
      <vt:lpstr> Argument Two  Advocacy of charities (issue advocacy) not ‘political’. </vt:lpstr>
      <vt:lpstr>Aid/Watch Incorporated v Commissioner of Taxation (2010 High Court)</vt:lpstr>
      <vt:lpstr> Argument Three The Bill wrongly labels them as ‘partisan’ </vt:lpstr>
      <vt:lpstr> </vt:lpstr>
      <vt:lpstr>PowerPoint Presentation</vt:lpstr>
      <vt:lpstr>A Bill intended to stifle the charity sector?</vt:lpstr>
      <vt:lpstr>Does the Bill stifle the political advocacy of charities?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Electoral Legislation Amendment (Electoral Funding and Disclosure Reform) Bill 2017 (Cth) </dc:title>
  <dc:creator>Joo-Cheong Tham</dc:creator>
  <cp:lastModifiedBy>Amy Johannes</cp:lastModifiedBy>
  <cp:revision>84</cp:revision>
  <dcterms:created xsi:type="dcterms:W3CDTF">2018-01-25T02:42:25Z</dcterms:created>
  <dcterms:modified xsi:type="dcterms:W3CDTF">2018-02-11T23:23:49Z</dcterms:modified>
</cp:coreProperties>
</file>